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256" r:id="rId2"/>
    <p:sldId id="274" r:id="rId3"/>
    <p:sldId id="259" r:id="rId4"/>
    <p:sldId id="270" r:id="rId5"/>
    <p:sldId id="271" r:id="rId6"/>
    <p:sldId id="295" r:id="rId7"/>
    <p:sldId id="285" r:id="rId8"/>
    <p:sldId id="287" r:id="rId9"/>
    <p:sldId id="260" r:id="rId10"/>
    <p:sldId id="297" r:id="rId11"/>
    <p:sldId id="279" r:id="rId12"/>
    <p:sldId id="280" r:id="rId13"/>
    <p:sldId id="262" r:id="rId14"/>
    <p:sldId id="263" r:id="rId15"/>
    <p:sldId id="264" r:id="rId16"/>
    <p:sldId id="265" r:id="rId17"/>
    <p:sldId id="267" r:id="rId18"/>
    <p:sldId id="299" r:id="rId19"/>
    <p:sldId id="300" r:id="rId20"/>
    <p:sldId id="275" r:id="rId21"/>
    <p:sldId id="276" r:id="rId22"/>
    <p:sldId id="296" r:id="rId23"/>
    <p:sldId id="282" r:id="rId24"/>
    <p:sldId id="288" r:id="rId25"/>
    <p:sldId id="289" r:id="rId26"/>
    <p:sldId id="298" r:id="rId27"/>
    <p:sldId id="290" r:id="rId28"/>
    <p:sldId id="291" r:id="rId29"/>
    <p:sldId id="292" r:id="rId30"/>
    <p:sldId id="293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294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5" autoAdjust="0"/>
    <p:restoredTop sz="94660"/>
  </p:normalViewPr>
  <p:slideViewPr>
    <p:cSldViewPr snapToGrid="0" snapToObjects="1">
      <p:cViewPr>
        <p:scale>
          <a:sx n="114" d="100"/>
          <a:sy n="114" d="100"/>
        </p:scale>
        <p:origin x="-79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CAF12-DEBA-114E-8145-9C30D67BDBC9}" type="datetimeFigureOut">
              <a:rPr lang="en-US" smtClean="0"/>
              <a:pPr/>
              <a:t>5/30/2014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513FA-0427-764A-8B9B-94644302DE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746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ED7F-6B81-4C4F-87A6-775E6AD0530B}" type="datetimeFigureOut">
              <a:rPr lang="en-US" smtClean="0"/>
              <a:pPr/>
              <a:t>5/30/2014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6611-65FC-1F46-BEA3-391C60EF12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ED7F-6B81-4C4F-87A6-775E6AD0530B}" type="datetimeFigureOut">
              <a:rPr lang="en-US" smtClean="0"/>
              <a:pPr/>
              <a:t>5/30/2014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6611-65FC-1F46-BEA3-391C60EF12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ED7F-6B81-4C4F-87A6-775E6AD0530B}" type="datetimeFigureOut">
              <a:rPr lang="en-US" smtClean="0"/>
              <a:pPr/>
              <a:t>5/30/2014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6611-65FC-1F46-BEA3-391C60EF12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ED7F-6B81-4C4F-87A6-775E6AD0530B}" type="datetimeFigureOut">
              <a:rPr lang="en-US" smtClean="0"/>
              <a:pPr/>
              <a:t>5/30/2014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6611-65FC-1F46-BEA3-391C60EF12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ED7F-6B81-4C4F-87A6-775E6AD0530B}" type="datetimeFigureOut">
              <a:rPr lang="en-US" smtClean="0"/>
              <a:pPr/>
              <a:t>5/30/2014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6611-65FC-1F46-BEA3-391C60EF12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ED7F-6B81-4C4F-87A6-775E6AD0530B}" type="datetimeFigureOut">
              <a:rPr lang="en-US" smtClean="0"/>
              <a:pPr/>
              <a:t>5/30/2014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6611-65FC-1F46-BEA3-391C60EF12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ED7F-6B81-4C4F-87A6-775E6AD0530B}" type="datetimeFigureOut">
              <a:rPr lang="en-US" smtClean="0"/>
              <a:pPr/>
              <a:t>5/30/2014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6611-65FC-1F46-BEA3-391C60EF12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ED7F-6B81-4C4F-87A6-775E6AD0530B}" type="datetimeFigureOut">
              <a:rPr lang="en-US" smtClean="0"/>
              <a:pPr/>
              <a:t>5/30/2014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6611-65FC-1F46-BEA3-391C60EF12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ED7F-6B81-4C4F-87A6-775E6AD0530B}" type="datetimeFigureOut">
              <a:rPr lang="en-US" smtClean="0"/>
              <a:pPr/>
              <a:t>5/30/2014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6611-65FC-1F46-BEA3-391C60EF12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ED7F-6B81-4C4F-87A6-775E6AD0530B}" type="datetimeFigureOut">
              <a:rPr lang="en-US" smtClean="0"/>
              <a:pPr/>
              <a:t>5/30/2014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6611-65FC-1F46-BEA3-391C60EF12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ED7F-6B81-4C4F-87A6-775E6AD0530B}" type="datetimeFigureOut">
              <a:rPr lang="en-US" smtClean="0"/>
              <a:pPr/>
              <a:t>5/30/2014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6611-65FC-1F46-BEA3-391C60EF12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4ED7F-6B81-4C4F-87A6-775E6AD0530B}" type="datetimeFigureOut">
              <a:rPr lang="en-US" smtClean="0"/>
              <a:pPr/>
              <a:t>5/30/2014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56611-65FC-1F46-BEA3-391C60EF12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7" Target="../media/image7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6.jpeg" Type="http://schemas.openxmlformats.org/officeDocument/2006/relationships/image"/><Relationship Id="rId5" Target="../media/image5.jpeg" Type="http://schemas.openxmlformats.org/officeDocument/2006/relationships/image"/><Relationship Id="rId4" Target="../media/image4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pn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0.jpeg" Type="http://schemas.openxmlformats.org/officeDocument/2006/relationships/image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52919"/>
            <a:ext cx="7772400" cy="3680564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Troop 805</a:t>
            </a:r>
            <a:br>
              <a:rPr lang="en-US" dirty="0" smtClean="0"/>
            </a:br>
            <a:r>
              <a:rPr lang="en-US" dirty="0" smtClean="0"/>
              <a:t>Merit Badge Counselor</a:t>
            </a:r>
            <a:br>
              <a:rPr lang="en-US" dirty="0" smtClean="0"/>
            </a:br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757905"/>
          </a:xfrm>
        </p:spPr>
        <p:txBody>
          <a:bodyPr/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8876" y="952919"/>
            <a:ext cx="49400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116" y="4228766"/>
            <a:ext cx="2184400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A Scout MUST have a buddy with him at EACH</a:t>
            </a:r>
          </a:p>
          <a:p>
            <a:pPr>
              <a:buNone/>
            </a:pPr>
            <a:r>
              <a:rPr lang="en-US" dirty="0" smtClean="0"/>
              <a:t>	 meeting with a Merit Badge Counselor.</a:t>
            </a:r>
          </a:p>
          <a:p>
            <a:r>
              <a:rPr lang="en-US" dirty="0" smtClean="0"/>
              <a:t> Buddies may be: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 Another Scout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 Parent or guardian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 Brother / Sister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 A Friend or another Relative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 The Counselor’s spouse or children</a:t>
            </a:r>
          </a:p>
          <a:p>
            <a:r>
              <a:rPr lang="en-US" dirty="0" smtClean="0"/>
              <a:t> A Scout can </a:t>
            </a:r>
            <a:r>
              <a:rPr lang="en-US" dirty="0" smtClean="0">
                <a:solidFill>
                  <a:srgbClr val="FF0000"/>
                </a:solidFill>
              </a:rPr>
              <a:t>NEVER</a:t>
            </a:r>
            <a:r>
              <a:rPr lang="en-US" dirty="0" smtClean="0"/>
              <a:t> meet with a Merit Badge</a:t>
            </a:r>
          </a:p>
          <a:p>
            <a:pPr>
              <a:buNone/>
            </a:pPr>
            <a:r>
              <a:rPr lang="en-US" dirty="0" smtClean="0"/>
              <a:t>	 Counselor </a:t>
            </a:r>
            <a:r>
              <a:rPr lang="en-US" dirty="0" smtClean="0">
                <a:solidFill>
                  <a:srgbClr val="FF0000"/>
                </a:solidFill>
              </a:rPr>
              <a:t>ALONE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Buddies and Group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509588">
              <a:spcBef>
                <a:spcPct val="0"/>
              </a:spcBef>
              <a:buClr>
                <a:schemeClr val="accent1"/>
              </a:buClr>
              <a:buSzPct val="115000"/>
              <a:buNone/>
            </a:pPr>
            <a:r>
              <a:rPr lang="en-US" b="1" dirty="0" smtClean="0"/>
              <a:t>Buddies</a:t>
            </a:r>
          </a:p>
          <a:p>
            <a:pPr marL="400050" lvl="1" indent="0" defTabSz="509588">
              <a:spcBef>
                <a:spcPct val="0"/>
              </a:spcBef>
              <a:spcAft>
                <a:spcPct val="30000"/>
              </a:spcAft>
              <a:buSzPct val="115000"/>
              <a:buNone/>
            </a:pPr>
            <a:endParaRPr lang="en-US" dirty="0" smtClean="0"/>
          </a:p>
          <a:p>
            <a:pPr marL="400050" lvl="1" indent="0" defTabSz="509588">
              <a:spcBef>
                <a:spcPct val="0"/>
              </a:spcBef>
              <a:spcAft>
                <a:spcPct val="30000"/>
              </a:spcAft>
              <a:buSzPct val="115000"/>
              <a:buFont typeface="Arial"/>
              <a:buChar char="•"/>
            </a:pPr>
            <a:r>
              <a:rPr lang="en-US" dirty="0" smtClean="0"/>
              <a:t>Give </a:t>
            </a:r>
            <a:r>
              <a:rPr lang="en-US" u="sng" dirty="0" smtClean="0"/>
              <a:t>individual attention</a:t>
            </a:r>
            <a:r>
              <a:rPr lang="en-US" dirty="0" smtClean="0"/>
              <a:t> to each Scout during    the       	badge.	</a:t>
            </a:r>
          </a:p>
          <a:p>
            <a:pPr marL="400050" lvl="1" indent="0" defTabSz="509588">
              <a:spcBef>
                <a:spcPct val="0"/>
              </a:spcBef>
              <a:spcAft>
                <a:spcPct val="30000"/>
              </a:spcAft>
              <a:buSzPct val="95000"/>
              <a:buFont typeface="Arial"/>
              <a:buChar char="•"/>
            </a:pPr>
            <a:r>
              <a:rPr lang="en-US" dirty="0" smtClean="0"/>
              <a:t>The Counselor </a:t>
            </a:r>
            <a:r>
              <a:rPr lang="en-US" u="sng" dirty="0" smtClean="0"/>
              <a:t>must meet with Scout individually</a:t>
            </a:r>
            <a:r>
              <a:rPr lang="en-US" dirty="0" smtClean="0"/>
              <a:t> to   	finish badge</a:t>
            </a:r>
          </a:p>
          <a:p>
            <a:pPr marL="400050" lvl="1" indent="0" defTabSz="509588">
              <a:spcBef>
                <a:spcPct val="0"/>
              </a:spcBef>
              <a:spcAft>
                <a:spcPct val="30000"/>
              </a:spcAft>
              <a:buSzPct val="115000"/>
              <a:buFont typeface="Arial"/>
              <a:buChar char="•"/>
            </a:pPr>
            <a:r>
              <a:rPr lang="en-US" dirty="0" smtClean="0"/>
              <a:t>Never meet alone with a Scout. </a:t>
            </a:r>
          </a:p>
          <a:p>
            <a:pPr marL="0" indent="0" defTabSz="509588">
              <a:spcBef>
                <a:spcPct val="0"/>
              </a:spcBef>
              <a:buClr>
                <a:schemeClr val="accent1"/>
              </a:buClr>
              <a:buSzPct val="115000"/>
              <a:buNone/>
            </a:pP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Buddies and Group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defTabSz="509588">
              <a:spcBef>
                <a:spcPct val="0"/>
              </a:spcBef>
              <a:buClr>
                <a:schemeClr val="accent1"/>
              </a:buClr>
              <a:buSzPct val="115000"/>
              <a:buNone/>
            </a:pPr>
            <a:r>
              <a:rPr lang="en-US" b="1" dirty="0" smtClean="0"/>
              <a:t>Group Counseling</a:t>
            </a:r>
          </a:p>
          <a:p>
            <a:pPr marL="0" indent="0" defTabSz="509588">
              <a:spcBef>
                <a:spcPct val="0"/>
              </a:spcBef>
              <a:spcAft>
                <a:spcPct val="25000"/>
              </a:spcAft>
              <a:buClr>
                <a:srgbClr val="000066"/>
              </a:buClr>
              <a:buSzPct val="95000"/>
              <a:buNone/>
            </a:pPr>
            <a:r>
              <a:rPr lang="en-US" dirty="0" smtClean="0"/>
              <a:t>(Meetings, Weekend Camp-outs, Summer Camp, High Adventure Trips, Jamborees, Camporees, Merit Badge Days, Camporees, Skills Seminars...) </a:t>
            </a:r>
          </a:p>
          <a:p>
            <a:pPr marL="0" indent="0" defTabSz="509588">
              <a:spcAft>
                <a:spcPct val="30000"/>
              </a:spcAft>
              <a:buClr>
                <a:srgbClr val="000066"/>
              </a:buClr>
              <a:buSzPct val="95000"/>
              <a:buNone/>
            </a:pPr>
            <a:r>
              <a:rPr lang="en-US" dirty="0" smtClean="0"/>
              <a:t>Specialized facilities: </a:t>
            </a:r>
          </a:p>
          <a:p>
            <a:pPr marL="0" indent="0" defTabSz="509588">
              <a:spcBef>
                <a:spcPct val="0"/>
              </a:spcBef>
              <a:spcAft>
                <a:spcPct val="25000"/>
              </a:spcAft>
              <a:buSzPct val="95000"/>
            </a:pPr>
            <a:r>
              <a:rPr lang="en-US" dirty="0" smtClean="0"/>
              <a:t> to work on appropriate equipment</a:t>
            </a:r>
          </a:p>
          <a:p>
            <a:pPr marL="0" indent="0" defTabSz="509588">
              <a:spcBef>
                <a:spcPct val="0"/>
              </a:spcBef>
              <a:spcAft>
                <a:spcPct val="25000"/>
              </a:spcAft>
              <a:buSzPct val="95000"/>
            </a:pPr>
            <a:r>
              <a:rPr lang="en-US" dirty="0" smtClean="0"/>
              <a:t>  to tour businesses specializing in subject matter </a:t>
            </a:r>
          </a:p>
          <a:p>
            <a:pPr marL="0" indent="0" defTabSz="509588">
              <a:spcBef>
                <a:spcPct val="0"/>
              </a:spcBef>
              <a:spcAft>
                <a:spcPct val="25000"/>
              </a:spcAft>
              <a:buClr>
                <a:srgbClr val="000066"/>
              </a:buClr>
              <a:buSzPct val="95000"/>
            </a:pPr>
            <a:r>
              <a:rPr lang="en-US" dirty="0" smtClean="0"/>
              <a:t>  to meet with expert personnel</a:t>
            </a:r>
          </a:p>
          <a:p>
            <a:pPr marL="0" indent="0" defTabSz="509588">
              <a:spcBef>
                <a:spcPct val="0"/>
              </a:spcBef>
              <a:spcAft>
                <a:spcPct val="25000"/>
              </a:spcAft>
              <a:buSzPct val="95000"/>
            </a:pPr>
            <a:r>
              <a:rPr lang="en-US" dirty="0" smtClean="0"/>
              <a:t>  to give Scouts in rural areas access to Counselors and      	Badges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000066"/>
              </a:buClr>
              <a:buSzPct val="95000"/>
              <a:buNone/>
            </a:pPr>
            <a:r>
              <a:rPr lang="en-US" sz="2400" dirty="0" smtClean="0"/>
              <a:t>Merit Badge Worksheets are optional </a:t>
            </a:r>
          </a:p>
          <a:p>
            <a:pPr>
              <a:spcBef>
                <a:spcPct val="0"/>
              </a:spcBef>
              <a:spcAft>
                <a:spcPct val="35000"/>
              </a:spcAft>
              <a:buClr>
                <a:srgbClr val="000066"/>
              </a:buClr>
              <a:buSzPct val="95000"/>
            </a:pPr>
            <a:r>
              <a:rPr lang="en-US" sz="2400" b="0" dirty="0" smtClean="0"/>
              <a:t>Some think they are too much like school... Others love them. </a:t>
            </a:r>
          </a:p>
          <a:p>
            <a:pPr>
              <a:spcBef>
                <a:spcPct val="0"/>
              </a:spcBef>
              <a:spcAft>
                <a:spcPct val="35000"/>
              </a:spcAft>
              <a:buClr>
                <a:srgbClr val="000066"/>
              </a:buClr>
              <a:buSzPct val="95000"/>
            </a:pPr>
            <a:r>
              <a:rPr lang="en-US" sz="2400" b="0" dirty="0" smtClean="0"/>
              <a:t>Worksheets do help with understanding and organization. </a:t>
            </a:r>
          </a:p>
          <a:p>
            <a:pPr>
              <a:spcBef>
                <a:spcPct val="0"/>
              </a:spcBef>
              <a:spcAft>
                <a:spcPct val="20000"/>
              </a:spcAft>
              <a:buClr>
                <a:srgbClr val="000066"/>
              </a:buClr>
              <a:buSzPct val="95000"/>
            </a:pPr>
            <a:r>
              <a:rPr lang="en-US" sz="2400" b="0" dirty="0" smtClean="0"/>
              <a:t>If your Badge could benefit from a Worksheet, make your own, or ask the Scout to download one. </a:t>
            </a:r>
          </a:p>
          <a:p>
            <a:pPr>
              <a:spcBef>
                <a:spcPct val="0"/>
              </a:spcBef>
              <a:spcAft>
                <a:spcPct val="20000"/>
              </a:spcAft>
              <a:buClr>
                <a:srgbClr val="000066"/>
              </a:buClr>
              <a:buSzPct val="95000"/>
              <a:buNone/>
            </a:pPr>
            <a:r>
              <a:rPr lang="en-US" sz="2400" b="0" dirty="0" smtClean="0"/>
              <a:t>     </a:t>
            </a:r>
            <a:r>
              <a:rPr lang="en-US" sz="2400" dirty="0" smtClean="0"/>
              <a:t>A good example: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Font typeface="Arial"/>
              <a:buChar char="•"/>
            </a:pPr>
            <a:r>
              <a:rPr lang="en-US" sz="2400" u="sng" dirty="0" smtClean="0"/>
              <a:t>www.meritbadge.com</a:t>
            </a:r>
            <a:r>
              <a:rPr lang="en-US" sz="2400" dirty="0" smtClean="0"/>
              <a:t>  There are great ‘Resources’ at the end of these Worksheets.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Merit Badge Counselors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rgbClr val="000066"/>
              </a:buClr>
              <a:buSzPct val="95000"/>
              <a:buNone/>
            </a:pPr>
            <a:r>
              <a:rPr lang="en-US" sz="2400" dirty="0" smtClean="0"/>
              <a:t>During the time you are working with the Scout on the Badge: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rgbClr val="000066"/>
              </a:buClr>
              <a:buSzPct val="95000"/>
            </a:pPr>
            <a:r>
              <a:rPr lang="en-US" sz="2800" b="0" dirty="0" smtClean="0"/>
              <a:t>Teach skills 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rgbClr val="000066"/>
              </a:buClr>
              <a:buSzPct val="95000"/>
            </a:pPr>
            <a:r>
              <a:rPr lang="en-US" sz="2800" b="0" dirty="0" smtClean="0"/>
              <a:t>Scouts learn best by practicing, then teaching someone else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rgbClr val="000066"/>
              </a:buClr>
              <a:buSzPct val="95000"/>
            </a:pPr>
            <a:r>
              <a:rPr lang="en-US" sz="2800" b="0" dirty="0" smtClean="0"/>
              <a:t>Scout must do what is asked in the requirements:</a:t>
            </a:r>
            <a:br>
              <a:rPr lang="en-US" sz="2800" b="0" dirty="0" smtClean="0"/>
            </a:br>
            <a:r>
              <a:rPr lang="en-US" sz="2800" b="0" dirty="0" smtClean="0"/>
              <a:t>*  make  *  list  *  collect  *  identify  *  label  * in the field...*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rgbClr val="000066"/>
              </a:buClr>
              <a:buSzPct val="95000"/>
            </a:pPr>
            <a:r>
              <a:rPr lang="en-US" sz="2800" b="0" dirty="0" smtClean="0"/>
              <a:t>Expect “no more, no less.”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rgbClr val="000066"/>
              </a:buClr>
              <a:buSzPct val="95000"/>
            </a:pPr>
            <a:r>
              <a:rPr lang="en-US" sz="2800" b="0" dirty="0" smtClean="0"/>
              <a:t>If Scout wants to do more than is required, great!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rgbClr val="000066"/>
              </a:buClr>
              <a:buSzPct val="95000"/>
            </a:pPr>
            <a:r>
              <a:rPr lang="en-US" sz="2800" b="0" dirty="0" smtClean="0"/>
              <a:t>Date and initial each requirement when complete.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rgbClr val="000066"/>
              </a:buClr>
              <a:buSzPct val="95000"/>
            </a:pPr>
            <a:r>
              <a:rPr lang="en-US" sz="2800" b="0" dirty="0" smtClean="0"/>
              <a:t>Follow-up on goals 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rgbClr val="000066"/>
              </a:buClr>
              <a:buSzPct val="95000"/>
            </a:pPr>
            <a:r>
              <a:rPr lang="en-US" sz="2800" b="0" dirty="0" smtClean="0"/>
              <a:t>When done, congratulate Scout!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rgbClr val="000066"/>
              </a:buClr>
              <a:buSzPct val="95000"/>
            </a:pPr>
            <a:r>
              <a:rPr lang="en-US" sz="2800" b="0" dirty="0" smtClean="0"/>
              <a:t>Keep “Counselor’s Record”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Qualifications for a Merit Badge Counselor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9575" lvl="1" indent="-295275">
              <a:spcAft>
                <a:spcPct val="30000"/>
              </a:spcAft>
              <a:buSzPct val="90000"/>
              <a:buFont typeface="Arial"/>
              <a:buChar char="•"/>
            </a:pPr>
            <a:r>
              <a:rPr lang="en-US" sz="2000" dirty="0" smtClean="0">
                <a:latin typeface="Arial" charset="0"/>
              </a:rPr>
              <a:t>Counselors must be 18 and registered with BSA. </a:t>
            </a:r>
          </a:p>
          <a:p>
            <a:pPr marL="409575" lvl="1" indent="-295275">
              <a:spcAft>
                <a:spcPct val="30000"/>
              </a:spcAft>
              <a:buSzPct val="90000"/>
              <a:buFont typeface="Arial"/>
              <a:buChar char="•"/>
            </a:pPr>
            <a:r>
              <a:rPr lang="en-US" sz="2000" dirty="0" smtClean="0">
                <a:latin typeface="Arial" charset="0"/>
              </a:rPr>
              <a:t>Counselors must be approved by </a:t>
            </a:r>
            <a:r>
              <a:rPr lang="en-US" sz="2000" b="1" dirty="0" smtClean="0">
                <a:latin typeface="Arial" charset="0"/>
              </a:rPr>
              <a:t>District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i="1" dirty="0" smtClean="0">
                <a:latin typeface="Arial" charset="0"/>
              </a:rPr>
              <a:t>and</a:t>
            </a:r>
            <a:r>
              <a:rPr lang="en-US" sz="2000" dirty="0" smtClean="0">
                <a:latin typeface="Arial" charset="0"/>
              </a:rPr>
              <a:t> verified by </a:t>
            </a:r>
            <a:r>
              <a:rPr lang="en-US" sz="2000" b="1" dirty="0" smtClean="0">
                <a:latin typeface="Arial" charset="0"/>
              </a:rPr>
              <a:t>Council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i="1" dirty="0" smtClean="0">
                <a:latin typeface="Arial" charset="0"/>
              </a:rPr>
              <a:t>before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i="1" dirty="0" smtClean="0">
                <a:latin typeface="Arial" charset="0"/>
              </a:rPr>
              <a:t>beginning</a:t>
            </a:r>
          </a:p>
          <a:p>
            <a:pPr marL="409575" lvl="1" indent="-295275">
              <a:spcAft>
                <a:spcPct val="30000"/>
              </a:spcAft>
              <a:buSzPct val="90000"/>
              <a:buFont typeface="Arial"/>
              <a:buChar char="•"/>
            </a:pPr>
            <a:r>
              <a:rPr lang="en-US" sz="2000" dirty="0" smtClean="0">
                <a:latin typeface="Arial" charset="0"/>
              </a:rPr>
              <a:t>Should enjoy working with youth!</a:t>
            </a:r>
          </a:p>
          <a:p>
            <a:pPr marL="409575" lvl="1" indent="-295275">
              <a:spcAft>
                <a:spcPct val="30000"/>
              </a:spcAft>
              <a:buSzPct val="90000"/>
              <a:buFont typeface="Arial"/>
              <a:buChar char="•"/>
            </a:pPr>
            <a:r>
              <a:rPr lang="en-US" sz="2000" dirty="0" smtClean="0">
                <a:latin typeface="Arial" charset="0"/>
              </a:rPr>
              <a:t>Have interest, skill, and perhaps education, in your subjects</a:t>
            </a:r>
          </a:p>
          <a:p>
            <a:pPr marL="409575" lvl="1" indent="-295275">
              <a:spcAft>
                <a:spcPct val="30000"/>
              </a:spcAft>
              <a:buSzPct val="90000"/>
              <a:buFont typeface="Arial"/>
              <a:buChar char="•"/>
            </a:pPr>
            <a:r>
              <a:rPr lang="en-US" sz="2000" dirty="0" smtClean="0">
                <a:latin typeface="Arial" charset="0"/>
              </a:rPr>
              <a:t>No restriction on number of Badges you may Counsel</a:t>
            </a:r>
          </a:p>
          <a:p>
            <a:pPr marL="409575" lvl="1" indent="-295275">
              <a:spcAft>
                <a:spcPct val="30000"/>
              </a:spcAft>
              <a:buSzPct val="90000"/>
              <a:buFont typeface="Arial"/>
              <a:buChar char="•"/>
            </a:pPr>
            <a:r>
              <a:rPr lang="en-US" sz="2000" dirty="0" smtClean="0">
                <a:latin typeface="Arial" charset="0"/>
              </a:rPr>
              <a:t>No limit on number of Badges earned from one Counselor</a:t>
            </a:r>
          </a:p>
          <a:p>
            <a:pPr marL="409575" lvl="1" indent="-295275">
              <a:spcAft>
                <a:spcPct val="30000"/>
              </a:spcAft>
              <a:buSzPct val="90000"/>
              <a:buFont typeface="Arial"/>
              <a:buChar char="•"/>
            </a:pPr>
            <a:r>
              <a:rPr lang="en-US" sz="2000" dirty="0" smtClean="0">
                <a:latin typeface="Arial" charset="0"/>
              </a:rPr>
              <a:t>Counselors may work with any Scout, including sons and relatives</a:t>
            </a:r>
          </a:p>
          <a:p>
            <a:pPr marL="409575" lvl="1" indent="-295275">
              <a:spcAft>
                <a:spcPct val="30000"/>
              </a:spcAft>
              <a:buSzPct val="90000"/>
              <a:buFont typeface="Arial"/>
              <a:buChar char="•"/>
            </a:pPr>
            <a:endParaRPr lang="en-US" sz="2000" dirty="0" smtClean="0">
              <a:latin typeface="Arial" charset="0"/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Registration for Becoming a Merit Badge Counselor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An individual must fill out a Adult Application form</a:t>
            </a:r>
          </a:p>
          <a:p>
            <a:pPr lvl="1"/>
            <a:r>
              <a:rPr lang="en-US" sz="2400" dirty="0" smtClean="0"/>
              <a:t>Position Code is 42</a:t>
            </a:r>
          </a:p>
          <a:p>
            <a:pPr lvl="1"/>
            <a:r>
              <a:rPr lang="en-US" sz="2400" dirty="0" smtClean="0"/>
              <a:t>There is no fee for registering as merit badge </a:t>
            </a:r>
          </a:p>
          <a:p>
            <a:pPr lvl="1">
              <a:buNone/>
            </a:pPr>
            <a:r>
              <a:rPr lang="en-US" sz="2400" dirty="0" smtClean="0"/>
              <a:t>	counselor</a:t>
            </a:r>
          </a:p>
          <a:p>
            <a:pPr lvl="1"/>
            <a:r>
              <a:rPr lang="en-US" dirty="0" smtClean="0"/>
              <a:t>BSA Adult Application (BSA #524-501)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r>
              <a:rPr lang="en-US" sz="2400" dirty="0" smtClean="0"/>
              <a:t>An individual must take Youth Protection Training found at: </a:t>
            </a:r>
            <a:r>
              <a:rPr lang="en-US" sz="2400" dirty="0" smtClean="0">
                <a:solidFill>
                  <a:schemeClr val="accent5"/>
                </a:solidFill>
              </a:rPr>
              <a:t>www.myscouting.org</a:t>
            </a:r>
          </a:p>
          <a:p>
            <a:r>
              <a:rPr lang="en-US" sz="2595" dirty="0" smtClean="0"/>
              <a:t>An individual must fill out the Application for a Merit Badge Counselor  - (BSA #34405) </a:t>
            </a:r>
            <a:endParaRPr lang="en-US" sz="2595" dirty="0"/>
          </a:p>
        </p:txBody>
      </p:sp>
      <p:pic>
        <p:nvPicPr>
          <p:cNvPr id="6" name="Picture 5" descr="BSA Application Thumbn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761" y="2132012"/>
            <a:ext cx="1276350" cy="993775"/>
          </a:xfrm>
          <a:prstGeom prst="rect">
            <a:avLst/>
          </a:prstGeom>
          <a:noFill/>
          <a:ln w="9525">
            <a:solidFill>
              <a:srgbClr val="333300"/>
            </a:solidFill>
            <a:miter lim="800000"/>
            <a:headEnd/>
            <a:tailEnd/>
          </a:ln>
          <a:effectLst>
            <a:outerShdw dist="53882" dir="2700000" algn="ctr" rotWithShape="0">
              <a:srgbClr val="333300">
                <a:alpha val="30000"/>
              </a:srgbClr>
            </a:outerShdw>
          </a:effectLst>
        </p:spPr>
      </p:pic>
      <p:pic>
        <p:nvPicPr>
          <p:cNvPr id="8" name="Picture 6" descr="MB Application Thumbna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61461" y="3326118"/>
            <a:ext cx="1003300" cy="1239838"/>
          </a:xfrm>
          <a:prstGeom prst="rect">
            <a:avLst/>
          </a:prstGeom>
          <a:noFill/>
          <a:ln w="9525">
            <a:solidFill>
              <a:srgbClr val="333300"/>
            </a:solidFill>
            <a:miter lim="800000"/>
            <a:headEnd/>
            <a:tailEnd/>
          </a:ln>
          <a:effectLst>
            <a:outerShdw dist="53882" dir="2700000" algn="ctr" rotWithShape="0">
              <a:srgbClr val="333300">
                <a:alpha val="3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Registration for Becoming a Merit Badge Counselor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cs typeface="ＭＳ Ｐゴシック" charset="-128"/>
              </a:rPr>
              <a:t>The Boy Scouts of America requires that all merit badge counselors take BSA Youth Protection training. </a:t>
            </a:r>
          </a:p>
          <a:p>
            <a:pPr lvl="1">
              <a:buNone/>
            </a:pPr>
            <a:r>
              <a:rPr lang="en-US" dirty="0" smtClean="0"/>
              <a:t>This training needs to be renewed every two years</a:t>
            </a:r>
          </a:p>
          <a:p>
            <a:endParaRPr lang="en-US" sz="2000" dirty="0" smtClean="0">
              <a:cs typeface="ＭＳ Ｐゴシック" charset="-128"/>
            </a:endParaRPr>
          </a:p>
          <a:p>
            <a:r>
              <a:rPr lang="en-US" dirty="0" smtClean="0">
                <a:cs typeface="ＭＳ Ｐゴシック" charset="-128"/>
              </a:rPr>
              <a:t>This program addresses strategies for personal safety awareness for youth as well as adults. </a:t>
            </a:r>
          </a:p>
          <a:p>
            <a:r>
              <a:rPr lang="en-US" dirty="0" smtClean="0">
                <a:cs typeface="ＭＳ Ｐゴシック" charset="-128"/>
              </a:rPr>
              <a:t>BSA Youth Protection policies include</a:t>
            </a:r>
          </a:p>
          <a:p>
            <a:pPr lvl="1"/>
            <a:r>
              <a:rPr lang="en-US" dirty="0" smtClean="0"/>
              <a:t>Two-deep leadership</a:t>
            </a:r>
          </a:p>
          <a:p>
            <a:pPr lvl="1"/>
            <a:r>
              <a:rPr lang="en-US" dirty="0" smtClean="0"/>
              <a:t>No one-on-one contact</a:t>
            </a:r>
          </a:p>
          <a:p>
            <a:pPr lvl="1"/>
            <a:r>
              <a:rPr lang="en-US" dirty="0" smtClean="0"/>
              <a:t>Respecting privacy</a:t>
            </a:r>
          </a:p>
          <a:p>
            <a:pPr lvl="1"/>
            <a:r>
              <a:rPr lang="en-US" dirty="0" smtClean="0"/>
              <a:t>Reporting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separate BSA Adult Application</a:t>
            </a:r>
          </a:p>
          <a:p>
            <a:pPr>
              <a:buNone/>
            </a:pPr>
            <a:r>
              <a:rPr lang="en-US" b="1" dirty="0" smtClean="0"/>
              <a:t>	(along with/ the associative aforementioned forms) must be submitted by </a:t>
            </a:r>
            <a:r>
              <a:rPr lang="en-US" b="1" i="1" dirty="0" smtClean="0">
                <a:solidFill>
                  <a:srgbClr val="FF0000"/>
                </a:solidFill>
              </a:rPr>
              <a:t>Anyone</a:t>
            </a:r>
            <a:r>
              <a:rPr lang="en-US" b="1" i="1" dirty="0" smtClean="0"/>
              <a:t> </a:t>
            </a:r>
            <a:r>
              <a:rPr lang="en-US" b="1" dirty="0" smtClean="0"/>
              <a:t>who wants to become a registered Merit Badge Counselor</a:t>
            </a:r>
          </a:p>
          <a:p>
            <a:r>
              <a:rPr lang="en-US" i="1" dirty="0" smtClean="0"/>
              <a:t>regardless of whether that person is already a registered BSA Scout Leader.</a:t>
            </a:r>
          </a:p>
          <a:p>
            <a:r>
              <a:rPr lang="en-US" b="1" i="1" dirty="0" smtClean="0">
                <a:solidFill>
                  <a:srgbClr val="008000"/>
                </a:solidFill>
              </a:rPr>
              <a:t>(YES – We know it seems redundant!)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However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i="1" dirty="0" smtClean="0"/>
          </a:p>
          <a:p>
            <a:endParaRPr lang="en-US" b="1" i="1" dirty="0" smtClean="0"/>
          </a:p>
          <a:p>
            <a:r>
              <a:rPr lang="en-US" dirty="0" smtClean="0"/>
              <a:t>Currently Registered Merit Badge Counselors who want to add additional Merit Badges to the list of those that they already teach, need only to submit a new Merit Badge Counselor Information form (BSA Form # 34405)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cs typeface="ＭＳ Ｐゴシック" charset="-128"/>
              </a:rPr>
              <a:t>Understand the aims of Scouting, the advancement process, and the merit badge counselor’s role</a:t>
            </a:r>
          </a:p>
          <a:p>
            <a:endParaRPr lang="en-US" sz="2000" dirty="0" smtClean="0">
              <a:cs typeface="ＭＳ Ｐゴシック" charset="-128"/>
            </a:endParaRPr>
          </a:p>
          <a:p>
            <a:r>
              <a:rPr lang="en-US" dirty="0" smtClean="0">
                <a:cs typeface="ＭＳ Ｐゴシック" charset="-128"/>
              </a:rPr>
              <a:t>Know a merit badge counselor’s duties and responsibilities to the Scout</a:t>
            </a:r>
          </a:p>
          <a:p>
            <a:endParaRPr lang="en-US" sz="2000" dirty="0" smtClean="0">
              <a:cs typeface="ＭＳ Ｐゴシック" charset="-128"/>
            </a:endParaRPr>
          </a:p>
          <a:p>
            <a:r>
              <a:rPr lang="en-US" dirty="0" smtClean="0">
                <a:cs typeface="ＭＳ Ｐゴシック" charset="-128"/>
              </a:rPr>
              <a:t>Understand and complete the requirements to be a registered merit badge counselor </a:t>
            </a:r>
          </a:p>
          <a:p>
            <a:endParaRPr lang="en-US" sz="2000" dirty="0" smtClean="0">
              <a:cs typeface="ＭＳ Ｐゴシック" charset="-128"/>
            </a:endParaRPr>
          </a:p>
          <a:p>
            <a:r>
              <a:rPr lang="en-US" dirty="0" smtClean="0">
                <a:cs typeface="ＭＳ Ｐゴシック" charset="-128"/>
              </a:rPr>
              <a:t>List some tips for counseling</a:t>
            </a:r>
          </a:p>
          <a:p>
            <a:endParaRPr lang="en-US" sz="2000" dirty="0" smtClean="0">
              <a:cs typeface="ＭＳ Ｐゴシック" charset="-128"/>
            </a:endParaRPr>
          </a:p>
          <a:p>
            <a:r>
              <a:rPr lang="en-US" dirty="0" smtClean="0">
                <a:cs typeface="ＭＳ Ｐゴシック" charset="-128"/>
              </a:rPr>
              <a:t>Successfully guide a Scout through the merit badge process for filling out their blue card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Counselor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cs typeface="ＭＳ Ｐゴシック" charset="-128"/>
              </a:rPr>
              <a:t>A merit badge counselor can counsel any Scout, including his own son although this is discouraged in order to offer a Scout the chance to meet a diverse group of outstanding adults.</a:t>
            </a:r>
          </a:p>
          <a:p>
            <a:endParaRPr lang="en-US" dirty="0" smtClean="0">
              <a:cs typeface="ＭＳ Ｐゴシック" charset="-128"/>
            </a:endParaRPr>
          </a:p>
          <a:p>
            <a:r>
              <a:rPr lang="en-US" dirty="0" smtClean="0">
                <a:cs typeface="ＭＳ Ｐゴシック" charset="-128"/>
              </a:rPr>
              <a:t>A counselor may be certified in unlimited merit badge subjects, but he or she must be approved for each one.</a:t>
            </a:r>
          </a:p>
          <a:p>
            <a:endParaRPr lang="en-US" dirty="0" smtClean="0">
              <a:cs typeface="ＭＳ Ｐゴシック" charset="-128"/>
            </a:endParaRPr>
          </a:p>
          <a:p>
            <a:r>
              <a:rPr lang="en-US" dirty="0" smtClean="0">
                <a:cs typeface="ＭＳ Ｐゴシック" charset="-128"/>
              </a:rPr>
              <a:t>There is no limit on the number of merit badges that a counselor may counsel with one Scout. 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However, the Scout will benefit the most from working with a variety of outstanding adults.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Counselor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cs typeface="ＭＳ Ｐゴシック" charset="-128"/>
              </a:rPr>
              <a:t>A merit badge counselor may limit his or her services to one unit but still must be approved by the council advancement committee.</a:t>
            </a:r>
          </a:p>
          <a:p>
            <a:endParaRPr lang="en-US" dirty="0" smtClean="0">
              <a:cs typeface="ＭＳ Ｐゴシック" charset="-128"/>
            </a:endParaRPr>
          </a:p>
          <a:p>
            <a:r>
              <a:rPr lang="en-US" dirty="0" smtClean="0">
                <a:cs typeface="ＭＳ Ｐゴシック" charset="-128"/>
              </a:rPr>
              <a:t>Group instruction is acceptable, but each Scout must be tested and passed individually.</a:t>
            </a:r>
          </a:p>
          <a:p>
            <a:endParaRPr lang="en-US" dirty="0" smtClean="0">
              <a:cs typeface="ＭＳ Ｐゴシック" charset="-128"/>
            </a:endParaRPr>
          </a:p>
          <a:p>
            <a:r>
              <a:rPr lang="en-US" dirty="0" smtClean="0">
                <a:cs typeface="ＭＳ Ｐゴシック" charset="-128"/>
              </a:rPr>
              <a:t>There is no time limit for completion of merit badges, but all work on merit badges must be completed before the Scout’s 18th birthday.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for Merit Badge</a:t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“Blue Card”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Front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992" y="3849029"/>
            <a:ext cx="5186947" cy="2006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8632" y="4558632"/>
            <a:ext cx="10951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Back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6427">
            <a:off x="2126589" y="1539131"/>
            <a:ext cx="5074103" cy="2188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out the </a:t>
            </a:r>
            <a:r>
              <a:rPr lang="en-US" dirty="0" smtClean="0">
                <a:solidFill>
                  <a:schemeClr val="accent1"/>
                </a:solidFill>
              </a:rPr>
              <a:t>Blue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cs typeface="ＭＳ Ｐゴシック" charset="-128"/>
              </a:rPr>
              <a:t>Have the scout fill out their portion of the blue card and hand to you before the second meeting.</a:t>
            </a:r>
          </a:p>
          <a:p>
            <a:r>
              <a:rPr lang="en-US" dirty="0" smtClean="0">
                <a:cs typeface="ＭＳ Ｐゴシック" charset="-128"/>
              </a:rPr>
              <a:t>Counselor fills out their portion and determines at this point who will be responsible for the blue card until all requirements are completed.</a:t>
            </a:r>
          </a:p>
          <a:p>
            <a:r>
              <a:rPr lang="en-US" dirty="0" smtClean="0">
                <a:cs typeface="ＭＳ Ｐゴシック" charset="-128"/>
              </a:rPr>
              <a:t>Have advancement chair and scoutmaster complete their portion of the blue card.</a:t>
            </a:r>
          </a:p>
          <a:p>
            <a:r>
              <a:rPr lang="en-US" dirty="0" smtClean="0">
                <a:cs typeface="ＭＳ Ｐゴシック" charset="-128"/>
              </a:rPr>
              <a:t>When card is completely filled out:</a:t>
            </a:r>
          </a:p>
          <a:p>
            <a:pPr lvl="1"/>
            <a:r>
              <a:rPr lang="en-US" dirty="0" smtClean="0"/>
              <a:t>Separate the three sections</a:t>
            </a:r>
          </a:p>
          <a:p>
            <a:pPr lvl="1"/>
            <a:r>
              <a:rPr lang="en-US" dirty="0" smtClean="0"/>
              <a:t>The advancement chair keeps the first section</a:t>
            </a:r>
          </a:p>
          <a:p>
            <a:pPr lvl="1"/>
            <a:r>
              <a:rPr lang="en-US" dirty="0" smtClean="0"/>
              <a:t>The Boy Scout keeps the second section</a:t>
            </a:r>
          </a:p>
          <a:p>
            <a:pPr lvl="1"/>
            <a:r>
              <a:rPr lang="en-US" dirty="0" smtClean="0"/>
              <a:t>The counselor keeps the third section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out the Blue Card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11114" y="1583929"/>
            <a:ext cx="2457972" cy="266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defRPr/>
            </a:pPr>
            <a:r>
              <a:rPr lang="en-US" dirty="0" smtClean="0">
                <a:latin typeface="Tahoma" pitchFamily="34" charset="0"/>
              </a:rPr>
              <a:t>1)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</a:rPr>
              <a:t>The </a:t>
            </a:r>
            <a:r>
              <a:rPr lang="en-US" b="1" dirty="0" smtClean="0">
                <a:latin typeface="Tahoma" pitchFamily="34" charset="0"/>
              </a:rPr>
              <a:t>Scout</a:t>
            </a:r>
            <a:r>
              <a:rPr lang="en-US" dirty="0" smtClean="0">
                <a:latin typeface="Tahoma" pitchFamily="34" charset="0"/>
              </a:rPr>
              <a:t> fills out the personal data on </a:t>
            </a:r>
            <a:r>
              <a:rPr lang="en-US" i="1" dirty="0" smtClean="0">
                <a:latin typeface="Tahoma" pitchFamily="34" charset="0"/>
              </a:rPr>
              <a:t>both</a:t>
            </a:r>
            <a:r>
              <a:rPr lang="en-US" dirty="0" smtClean="0">
                <a:latin typeface="Tahoma" pitchFamily="34" charset="0"/>
              </a:rPr>
              <a:t> sides of card</a:t>
            </a:r>
          </a:p>
          <a:p>
            <a:pPr eaLnBrk="0" hangingPunct="0">
              <a:lnSpc>
                <a:spcPct val="11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defRPr/>
            </a:pPr>
            <a:r>
              <a:rPr lang="en-US" dirty="0" smtClean="0">
                <a:latin typeface="Tahoma" pitchFamily="34" charset="0"/>
              </a:rPr>
              <a:t>2) The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Scoutmaster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signs front of card </a:t>
            </a:r>
            <a:r>
              <a:rPr lang="en-US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before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Scout begins to work on badge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11114" y="4628894"/>
            <a:ext cx="2949567" cy="132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87600" y="4336063"/>
            <a:ext cx="32539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Counselor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writes in the req. number, date, and initials whenever the Scout completes </a:t>
            </a:r>
            <a:b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a requirement</a:t>
            </a:r>
          </a:p>
          <a:p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4) The Unit Advancement Chair signs and records for the unit record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15949" y="226087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40005" y="2840147"/>
            <a:ext cx="277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flipH="1">
            <a:off x="2608181" y="2840147"/>
            <a:ext cx="382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84223" y="4628895"/>
            <a:ext cx="403152" cy="382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4261881" y="5184951"/>
            <a:ext cx="2511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4                          3</a:t>
            </a:r>
          </a:p>
          <a:p>
            <a:r>
              <a:rPr lang="en-US" dirty="0" smtClean="0"/>
              <a:t>                                  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476014" y="4826557"/>
            <a:ext cx="457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6503" y="4628894"/>
            <a:ext cx="3567286" cy="132449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777" y="1849376"/>
            <a:ext cx="3300903" cy="1393718"/>
          </a:xfrm>
          <a:prstGeom prst="rect">
            <a:avLst/>
          </a:prstGeom>
        </p:spPr>
      </p:pic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86433" y="1417638"/>
            <a:ext cx="8785697" cy="523501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1800" dirty="0" smtClean="0"/>
              <a:t>				</a:t>
            </a:r>
            <a:endParaRPr lang="en-US" sz="1800" dirty="0"/>
          </a:p>
        </p:txBody>
      </p:sp>
      <p:sp>
        <p:nvSpPr>
          <p:cNvPr id="22" name="TextBox 21"/>
          <p:cNvSpPr txBox="1"/>
          <p:nvPr/>
        </p:nvSpPr>
        <p:spPr>
          <a:xfrm>
            <a:off x="2415343" y="2630202"/>
            <a:ext cx="377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540005" y="2076204"/>
            <a:ext cx="184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540005" y="2630202"/>
            <a:ext cx="253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711115" y="5488668"/>
            <a:ext cx="318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076430" y="5011223"/>
            <a:ext cx="301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</a:p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711115" y="4826557"/>
            <a:ext cx="318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169086" y="5011223"/>
            <a:ext cx="49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en-US" smtClean="0"/>
              <a:t>Partial Blue Card</a:t>
            </a:r>
            <a:endParaRPr dirty="0" lang="en-US"/>
          </a:p>
        </p:txBody>
      </p:sp>
      <p:pic>
        <p:nvPicPr>
          <p:cNvPr descr="MBC Blue Card - Front" id="5" name="Picture 4"/>
          <p:cNvPicPr>
            <a:picLocks noChangeArrowheads="1" noChangeAspect="1"/>
          </p:cNvPicPr>
          <p:nvPr/>
        </p:nvPicPr>
        <p:blipFill>
          <a:blip r:embed="rId2"/>
          <a:srcRect r="1"/>
          <a:stretch>
            <a:fillRect/>
          </a:stretch>
        </p:blipFill>
        <p:spPr bwMode="auto">
          <a:xfrm rot="6108046">
            <a:off x="5138361" y="2777165"/>
            <a:ext cx="1995487" cy="2947988"/>
          </a:xfrm>
          <a:prstGeom prst="rect">
            <a:avLst/>
          </a:prstGeom>
          <a:noFill/>
          <a:ln cmpd="thickThin" w="57150">
            <a:solidFill>
              <a:srgbClr val="333300">
                <a:alpha val="25000"/>
              </a:srgbClr>
            </a:solidFill>
            <a:miter lim="800000"/>
            <a:headEnd/>
            <a:tailEnd/>
          </a:ln>
          <a:effectLst>
            <a:outerShdw algn="ctr" dir="3300479" dist="155023" rotWithShape="0">
              <a:srgbClr val="666633">
                <a:alpha val="25000"/>
              </a:srgbClr>
            </a:outerShdw>
          </a:effectLst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74416" y="1600200"/>
            <a:ext cx="8229600" cy="4525963"/>
          </a:xfrm>
        </p:spPr>
        <p:txBody>
          <a:bodyPr/>
          <a:lstStyle/>
          <a:p>
            <a:pPr indent="-1588" marL="1588">
              <a:spcAft>
                <a:spcPct val="10000"/>
              </a:spcAft>
              <a:buClr>
                <a:srgbClr val="CCCC00"/>
              </a:buClr>
              <a:buSzPct val="110000"/>
              <a:buFontTx/>
              <a:buNone/>
            </a:pPr>
            <a:endParaRPr dirty="0" lang="en-US" smtClean="0" sz="1600">
              <a:effectLst>
                <a:outerShdw algn="tl" blurRad="38100" dir="2700000" dist="38100">
                  <a:srgbClr val="DDDDDD"/>
                </a:outerShdw>
              </a:effectLst>
            </a:endParaRPr>
          </a:p>
          <a:p>
            <a:pPr indent="-1588" marL="1588">
              <a:spcAft>
                <a:spcPct val="10000"/>
              </a:spcAft>
              <a:buClr>
                <a:srgbClr val="CCCC00"/>
              </a:buClr>
              <a:buSzPct val="110000"/>
              <a:buFontTx/>
              <a:buNone/>
            </a:pPr>
            <a:endParaRPr dirty="0" lang="en-US" smtClean="0" sz="1600">
              <a:effectLst>
                <a:outerShdw algn="tl" blurRad="38100" dir="2700000" dist="38100">
                  <a:srgbClr val="DDDDDD"/>
                </a:outerShdw>
              </a:effectLst>
            </a:endParaRPr>
          </a:p>
          <a:p>
            <a:endParaRPr dirty="0" lang="en-US"/>
          </a:p>
        </p:txBody>
      </p:sp>
      <p:sp>
        <p:nvSpPr>
          <p:cNvPr id="8" name="AutoShape 25"/>
          <p:cNvSpPr>
            <a:spLocks noChangeArrowheads="1"/>
          </p:cNvSpPr>
          <p:nvPr/>
        </p:nvSpPr>
        <p:spPr bwMode="auto">
          <a:xfrm rot="5086069">
            <a:off x="5905756" y="4679760"/>
            <a:ext cx="1547813" cy="144463"/>
          </a:xfrm>
          <a:prstGeom prst="leftArrow">
            <a:avLst>
              <a:gd fmla="val 50000" name="adj1"/>
              <a:gd fmla="val 267856" name="adj2"/>
            </a:avLst>
          </a:prstGeom>
          <a:gradFill rotWithShape="1">
            <a:gsLst>
              <a:gs pos="0">
                <a:srgbClr val="008080">
                  <a:gamma/>
                  <a:shade val="46275"/>
                  <a:invGamma/>
                </a:srgbClr>
              </a:gs>
              <a:gs pos="100000">
                <a:srgbClr val="008080">
                  <a:alpha val="25000"/>
                </a:srgbClr>
              </a:gs>
            </a:gsLst>
            <a:lin ang="0" scaled="1"/>
          </a:gradFill>
          <a:ln algn="ctr" w="9525">
            <a:noFill/>
            <a:miter lim="800000"/>
            <a:headEnd/>
            <a:tailEnd/>
          </a:ln>
          <a:effectLst>
            <a:outerShdw algn="ctr" dir="2700000" dist="35921" rotWithShape="0">
              <a:srgbClr val="008080">
                <a:alpha val="25000"/>
              </a:srgbClr>
            </a:outerShdw>
          </a:effectLst>
        </p:spPr>
        <p:txBody>
          <a:bodyPr anchor="ctr" lIns="0" rIns="0" tIns="0" wrap="none"/>
          <a:lstStyle/>
          <a:p>
            <a:pPr>
              <a:buFont charset="2" pitchFamily="2" typeface="Wingdings"/>
              <a:buChar char="ü"/>
              <a:defRPr/>
            </a:pPr>
            <a:endParaRPr dirty="0" lang="en-US">
              <a:latin charset="0" pitchFamily="34" typeface="Tahoma"/>
            </a:endParaRPr>
          </a:p>
        </p:txBody>
      </p:sp>
      <p:sp>
        <p:nvSpPr>
          <p:cNvPr id="9" name="AutoShape 24"/>
          <p:cNvSpPr>
            <a:spLocks noChangeArrowheads="1"/>
          </p:cNvSpPr>
          <p:nvPr/>
        </p:nvSpPr>
        <p:spPr bwMode="auto">
          <a:xfrm rot="4560645">
            <a:off x="5785075" y="5159036"/>
            <a:ext cx="1406665" cy="124018"/>
          </a:xfrm>
          <a:prstGeom prst="leftArrow">
            <a:avLst>
              <a:gd fmla="val 50000" name="adj1"/>
              <a:gd fmla="val 158248" name="adj2"/>
            </a:avLst>
          </a:prstGeom>
          <a:gradFill rotWithShape="1">
            <a:gsLst>
              <a:gs pos="0">
                <a:srgbClr val="008080">
                  <a:gamma/>
                  <a:shade val="46275"/>
                  <a:invGamma/>
                </a:srgbClr>
              </a:gs>
              <a:gs pos="100000">
                <a:srgbClr val="008080">
                  <a:alpha val="25000"/>
                </a:srgbClr>
              </a:gs>
            </a:gsLst>
            <a:lin ang="0" scaled="1"/>
          </a:gradFill>
          <a:ln algn="ctr" w="9525">
            <a:noFill/>
            <a:miter lim="800000"/>
            <a:headEnd/>
            <a:tailEnd/>
          </a:ln>
          <a:effectLst>
            <a:outerShdw algn="ctr" dir="2700000" dist="35921" rotWithShape="0">
              <a:srgbClr val="008080">
                <a:alpha val="25000"/>
              </a:srgbClr>
            </a:outerShdw>
          </a:effectLst>
        </p:spPr>
        <p:txBody>
          <a:bodyPr anchor="ctr" lIns="0" rIns="0" tIns="0" wrap="none"/>
          <a:lstStyle/>
          <a:p>
            <a:pPr>
              <a:buFont charset="2" pitchFamily="2" typeface="Wingdings"/>
              <a:buChar char="ü"/>
              <a:defRPr/>
            </a:pPr>
            <a:endParaRPr dirty="0" lang="en-US">
              <a:latin charset="0" pitchFamily="34" typeface="Tahoma"/>
            </a:endParaRP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 flipV="1" rot="11600205">
            <a:off x="4819149" y="3407154"/>
            <a:ext cx="1065304" cy="1253164"/>
          </a:xfrm>
          <a:prstGeom prst="rect">
            <a:avLst/>
          </a:prstGeom>
          <a:noFill/>
          <a:ln algn="ctr" w="9525">
            <a:noFill/>
            <a:miter lim="800000"/>
            <a:headEnd/>
            <a:tailEnd/>
          </a:ln>
          <a:effectLst/>
        </p:spPr>
        <p:txBody>
          <a:bodyPr lIns="0" rIns="0" tIns="0" wrap="square">
            <a:spAutoFit/>
          </a:bodyPr>
          <a:lstStyle/>
          <a:p>
            <a:pPr indent="-457200" marL="457200">
              <a:lnSpc>
                <a:spcPct val="98000"/>
              </a:lnSpc>
              <a:spcBef>
                <a:spcPct val="0"/>
              </a:spcBef>
              <a:buClr>
                <a:srgbClr val="CCCC00"/>
              </a:buClr>
              <a:buSzPct val="110000"/>
              <a:buFontTx/>
              <a:buNone/>
              <a:defRPr/>
            </a:pPr>
            <a:r>
              <a:rPr b="1" dirty="0" lang="en-US" sz="10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34" typeface="Segoe Script"/>
              </a:rPr>
              <a:t>1a    6-9   HP</a:t>
            </a:r>
          </a:p>
          <a:p>
            <a:pPr indent="-457200" marL="457200">
              <a:lnSpc>
                <a:spcPct val="98000"/>
              </a:lnSpc>
              <a:spcBef>
                <a:spcPct val="0"/>
              </a:spcBef>
              <a:buClr>
                <a:srgbClr val="CCCC00"/>
              </a:buClr>
              <a:buSzPct val="110000"/>
              <a:buFontTx/>
              <a:buNone/>
              <a:defRPr/>
            </a:pPr>
            <a:r>
              <a:rPr b="1" dirty="0" lang="en-US" sz="10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34" typeface="Segoe Script"/>
              </a:rPr>
              <a:t>1b    6-9   HP</a:t>
            </a:r>
          </a:p>
          <a:p>
            <a:pPr indent="-457200" marL="457200">
              <a:lnSpc>
                <a:spcPct val="98000"/>
              </a:lnSpc>
              <a:spcBef>
                <a:spcPct val="0"/>
              </a:spcBef>
              <a:buClr>
                <a:srgbClr val="CCCC00"/>
              </a:buClr>
              <a:buSzPct val="110000"/>
              <a:buFontTx/>
              <a:buNone/>
              <a:defRPr/>
            </a:pPr>
            <a:r>
              <a:rPr b="1" dirty="0" lang="en-US" sz="10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34" typeface="Segoe Script"/>
              </a:rPr>
              <a:t>1c</a:t>
            </a:r>
          </a:p>
          <a:p>
            <a:pPr indent="-457200" marL="457200">
              <a:lnSpc>
                <a:spcPct val="98000"/>
              </a:lnSpc>
              <a:spcBef>
                <a:spcPct val="0"/>
              </a:spcBef>
              <a:buClr>
                <a:srgbClr val="CCCC00"/>
              </a:buClr>
              <a:buSzPct val="110000"/>
              <a:buFontTx/>
              <a:buNone/>
              <a:defRPr/>
            </a:pPr>
            <a:r>
              <a:rPr b="1" dirty="0" lang="en-US" sz="10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34" typeface="Segoe Script"/>
              </a:rPr>
              <a:t>1d   </a:t>
            </a:r>
            <a:r>
              <a:rPr b="1" dirty="0" lang="en-US" sz="1000">
                <a:solidFill>
                  <a:srgbClr val="A5002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charset="0" pitchFamily="34" typeface="Segoe Script"/>
              </a:rPr>
              <a:t>7-18  HP</a:t>
            </a:r>
          </a:p>
          <a:p>
            <a:pPr indent="-457200" marL="457200">
              <a:lnSpc>
                <a:spcPct val="98000"/>
              </a:lnSpc>
              <a:spcBef>
                <a:spcPct val="0"/>
              </a:spcBef>
              <a:buClr>
                <a:srgbClr val="CCCC00"/>
              </a:buClr>
              <a:buSzPct val="110000"/>
              <a:buFontTx/>
              <a:buNone/>
              <a:defRPr/>
            </a:pPr>
            <a:r>
              <a:rPr b="1" dirty="0" lang="en-US" sz="10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34" typeface="Segoe Script"/>
              </a:rPr>
              <a:t>2     6-9   HP</a:t>
            </a:r>
          </a:p>
          <a:p>
            <a:pPr indent="-457200" marL="457200">
              <a:lnSpc>
                <a:spcPct val="98000"/>
              </a:lnSpc>
              <a:spcBef>
                <a:spcPct val="0"/>
              </a:spcBef>
              <a:buClr>
                <a:srgbClr val="CCCC00"/>
              </a:buClr>
              <a:buSzPct val="110000"/>
              <a:buFontTx/>
              <a:buNone/>
              <a:defRPr/>
            </a:pPr>
            <a:r>
              <a:rPr b="1" dirty="0" lang="en-US" sz="10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34" typeface="Segoe Script"/>
              </a:rPr>
              <a:t>3</a:t>
            </a:r>
            <a:r>
              <a:rPr b="1" dirty="0" lang="en-US" sz="1000">
                <a:solidFill>
                  <a:srgbClr val="A5002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charset="0" pitchFamily="34" typeface="Segoe Script"/>
              </a:rPr>
              <a:t>     7-18  HP</a:t>
            </a:r>
          </a:p>
          <a:p>
            <a:pPr indent="-457200" marL="457200">
              <a:lnSpc>
                <a:spcPct val="98000"/>
              </a:lnSpc>
              <a:spcBef>
                <a:spcPct val="0"/>
              </a:spcBef>
              <a:buClr>
                <a:srgbClr val="CCCC00"/>
              </a:buClr>
              <a:buSzPct val="110000"/>
              <a:buFontTx/>
              <a:buNone/>
              <a:defRPr/>
            </a:pPr>
            <a:r>
              <a:rPr b="1" dirty="0" lang="en-US" sz="10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34" typeface="Segoe Script"/>
              </a:rPr>
              <a:t>4a</a:t>
            </a:r>
          </a:p>
          <a:p>
            <a:pPr indent="-457200" marL="457200">
              <a:lnSpc>
                <a:spcPct val="98000"/>
              </a:lnSpc>
              <a:spcBef>
                <a:spcPct val="0"/>
              </a:spcBef>
              <a:buClr>
                <a:srgbClr val="CCCC00"/>
              </a:buClr>
              <a:buSzPct val="110000"/>
              <a:buFontTx/>
              <a:buNone/>
              <a:defRPr/>
            </a:pPr>
            <a:r>
              <a:rPr b="1" dirty="0" lang="en-US" sz="10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34" typeface="Segoe Script"/>
              </a:rPr>
              <a:t>4b</a:t>
            </a:r>
            <a:r>
              <a:rPr b="1" dirty="0" lang="en-US" sz="1000">
                <a:solidFill>
                  <a:srgbClr val="A5002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charset="0" pitchFamily="34" typeface="Segoe Script"/>
              </a:rPr>
              <a:t>   7-18  HP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1600201"/>
            <a:ext cx="2751221" cy="383181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1588" marL="1588">
              <a:spcAft>
                <a:spcPct val="10000"/>
              </a:spcAft>
              <a:buClr>
                <a:srgbClr val="CCCC00"/>
              </a:buClr>
              <a:buSzPct val="110000"/>
              <a:buFontTx/>
              <a:buNone/>
            </a:pPr>
            <a:r>
              <a:rPr dirty="0" lang="en-US" smtClean="0">
                <a:effectLst>
                  <a:outerShdw algn="tl" blurRad="38100" dir="2700000" dist="38100">
                    <a:srgbClr val="DDDDDD"/>
                  </a:outerShdw>
                </a:effectLst>
              </a:rPr>
              <a:t>Summer Camps, Merit Badge events, Camporees... </a:t>
            </a:r>
          </a:p>
          <a:p>
            <a:pPr indent="-1588" marL="1588">
              <a:spcAft>
                <a:spcPct val="10000"/>
              </a:spcAft>
              <a:buClr>
                <a:srgbClr val="CCCC00"/>
              </a:buClr>
              <a:buSzPct val="110000"/>
              <a:buFontTx/>
              <a:buNone/>
            </a:pPr>
            <a:r>
              <a:rPr dirty="0" lang="en-US" smtClean="0">
                <a:effectLst>
                  <a:outerShdw algn="tl" blurRad="38100" dir="2700000" dist="38100">
                    <a:srgbClr val="DDDDDD"/>
                  </a:outerShdw>
                </a:effectLst>
              </a:rPr>
              <a:t>“Partials” never expire, but do get lost. </a:t>
            </a:r>
          </a:p>
          <a:p>
            <a:pPr indent="-1588" marL="1588">
              <a:spcAft>
                <a:spcPct val="10000"/>
              </a:spcAft>
              <a:buClr>
                <a:srgbClr val="CCCC00"/>
              </a:buClr>
              <a:buSzPct val="110000"/>
              <a:buFontTx/>
              <a:buNone/>
            </a:pPr>
            <a:endParaRPr dirty="0" lang="en-US" smtClean="0">
              <a:effectLst>
                <a:outerShdw algn="tl" blurRad="38100" dir="2700000" dist="38100">
                  <a:srgbClr val="DDDDDD"/>
                </a:outerShdw>
              </a:effectLst>
            </a:endParaRPr>
          </a:p>
          <a:p>
            <a:pPr indent="-1588" marL="1588">
              <a:spcAft>
                <a:spcPct val="10000"/>
              </a:spcAft>
              <a:buClr>
                <a:srgbClr val="CCCC00"/>
              </a:buClr>
              <a:buSzPct val="110000"/>
              <a:buFontTx/>
              <a:buNone/>
            </a:pPr>
            <a:r>
              <a:rPr dirty="0" lang="en-US" smtClean="0">
                <a:effectLst>
                  <a:outerShdw algn="tl" blurRad="38100" dir="2700000" dist="38100">
                    <a:srgbClr val="DDDDDD"/>
                  </a:outerShdw>
                </a:effectLst>
              </a:rPr>
              <a:t>Unit Advancement Chair or Scout keeps on file until Scout is ready to complete or has turned 18. </a:t>
            </a:r>
          </a:p>
          <a:p>
            <a:pPr indent="-1588" marL="1588">
              <a:spcAft>
                <a:spcPct val="10000"/>
              </a:spcAft>
              <a:buClr>
                <a:srgbClr val="CCCC00"/>
              </a:buClr>
              <a:buSzPct val="110000"/>
              <a:buFontTx/>
              <a:buNone/>
            </a:pPr>
            <a:endParaRPr dirty="0" lang="en-US" smtClean="0">
              <a:effectLst>
                <a:outerShdw algn="tl" blurRad="38100" dir="2700000" dist="38100">
                  <a:srgbClr val="DDDDDD"/>
                </a:outerShdw>
              </a:effectLst>
            </a:endParaRPr>
          </a:p>
          <a:p>
            <a:pPr indent="-1588" marL="1588">
              <a:spcAft>
                <a:spcPct val="10000"/>
              </a:spcAft>
              <a:buClr>
                <a:srgbClr val="CCCC00"/>
              </a:buClr>
              <a:buSzPct val="110000"/>
              <a:buFontTx/>
              <a:buNone/>
            </a:pPr>
            <a:r>
              <a:rPr dirty="0" lang="en-US" smtClean="0">
                <a:effectLst>
                  <a:outerShdw algn="tl" blurRad="38100" dir="2700000" dist="38100">
                    <a:srgbClr val="DDDDDD"/>
                  </a:outerShdw>
                </a:effectLst>
              </a:rPr>
              <a:t>Use plastic baseball card sleeves Place in 3-ring binder – {Suggestion}</a:t>
            </a:r>
            <a:endParaRPr dirty="0" lang="en-US">
              <a:effectLst>
                <a:outerShdw algn="tl" blurRad="38100" dir="2700000" dist="38100">
                  <a:srgbClr val="DDDDDD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88977" y="5694947"/>
            <a:ext cx="2133191" cy="92333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indent="-1588" marL="1588">
              <a:spcAft>
                <a:spcPct val="10000"/>
              </a:spcAft>
              <a:buClr>
                <a:srgbClr val="CCCC00"/>
              </a:buClr>
              <a:buSzPct val="110000"/>
              <a:buFontTx/>
              <a:buNone/>
            </a:pPr>
            <a:r>
              <a:rPr dirty="0" lang="en-US" smtClean="0"/>
              <a:t>This Scout has </a:t>
            </a:r>
            <a:br>
              <a:rPr dirty="0" lang="en-US" smtClean="0"/>
            </a:br>
            <a:r>
              <a:rPr dirty="0" lang="en-US" smtClean="0"/>
              <a:t>two requirements </a:t>
            </a:r>
            <a:br>
              <a:rPr dirty="0" lang="en-US" smtClean="0"/>
            </a:br>
            <a:r>
              <a:rPr dirty="0" lang="en-US" smtClean="0"/>
              <a:t>to complete.</a:t>
            </a:r>
            <a:endParaRPr dirty="0" lang="en-US"/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the Blue Card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 It is the official completion record recognized by BSA prior to recording and</a:t>
            </a:r>
          </a:p>
          <a:p>
            <a:pPr>
              <a:buNone/>
            </a:pPr>
            <a:r>
              <a:rPr lang="en-US" dirty="0" smtClean="0"/>
              <a:t>	    presentation of the merit badge card by the troop.</a:t>
            </a:r>
          </a:p>
          <a:p>
            <a:r>
              <a:rPr lang="en-US" dirty="0" smtClean="0"/>
              <a:t> It is the FINAL arbiter of disputes if all other records are missing, including loss</a:t>
            </a:r>
          </a:p>
          <a:p>
            <a:pPr>
              <a:buNone/>
            </a:pPr>
            <a:r>
              <a:rPr lang="en-US" dirty="0" smtClean="0"/>
              <a:t>	    of the merit badge card that is presented with the badge.</a:t>
            </a:r>
          </a:p>
          <a:p>
            <a:r>
              <a:rPr lang="en-US" dirty="0" smtClean="0"/>
              <a:t> Scouts should keep Blue Cards and the presented merit badge cards for</a:t>
            </a:r>
          </a:p>
          <a:p>
            <a:pPr>
              <a:buNone/>
            </a:pPr>
            <a:r>
              <a:rPr lang="en-US" dirty="0" smtClean="0"/>
              <a:t>	    reference.</a:t>
            </a:r>
          </a:p>
          <a:p>
            <a:r>
              <a:rPr lang="en-US" dirty="0" smtClean="0"/>
              <a:t> Counselors should keep </a:t>
            </a:r>
            <a:r>
              <a:rPr lang="en-US" i="1" dirty="0" smtClean="0"/>
              <a:t>their copy of the Blue Card in the event a Scout should</a:t>
            </a:r>
          </a:p>
          <a:p>
            <a:pPr>
              <a:buNone/>
            </a:pPr>
            <a:r>
              <a:rPr lang="en-US" dirty="0" smtClean="0"/>
              <a:t>	    lose his copy or his merit badge card and need proof of completion.</a:t>
            </a:r>
          </a:p>
          <a:p>
            <a:r>
              <a:rPr lang="en-US" dirty="0" smtClean="0"/>
              <a:t> Upon completion, Scouts turn-in their Blue Cards to their Unit Leader. He/She</a:t>
            </a:r>
          </a:p>
          <a:p>
            <a:pPr>
              <a:buNone/>
            </a:pPr>
            <a:r>
              <a:rPr lang="en-US" dirty="0" smtClean="0"/>
              <a:t>	    may take this opportunity to congratulate the Scout upon his success in earning</a:t>
            </a:r>
          </a:p>
          <a:p>
            <a:pPr>
              <a:buNone/>
            </a:pPr>
            <a:r>
              <a:rPr lang="en-US" dirty="0" smtClean="0"/>
              <a:t>	    the Merit Badge, and speak with the Scout about the Merit Badge (what he</a:t>
            </a:r>
          </a:p>
          <a:p>
            <a:pPr>
              <a:buNone/>
            </a:pPr>
            <a:r>
              <a:rPr lang="en-US" dirty="0" smtClean="0"/>
              <a:t>	    liked, if it spurred any further interest, what Merit Badge he might like to tackle</a:t>
            </a:r>
          </a:p>
          <a:p>
            <a:pPr>
              <a:buNone/>
            </a:pPr>
            <a:r>
              <a:rPr lang="en-US" dirty="0" smtClean="0"/>
              <a:t>  		  next, etc..)</a:t>
            </a:r>
          </a:p>
          <a:p>
            <a:r>
              <a:rPr lang="en-US" dirty="0" smtClean="0"/>
              <a:t> The Unit Leader then signs &amp; returns the Scouts’ copy of the Blue card to him,</a:t>
            </a:r>
          </a:p>
          <a:p>
            <a:pPr>
              <a:buNone/>
            </a:pPr>
            <a:r>
              <a:rPr lang="en-US" dirty="0" smtClean="0"/>
              <a:t>	    and turns the Units’ copy over to the Units’ Advancement personnel; for</a:t>
            </a:r>
          </a:p>
          <a:p>
            <a:pPr>
              <a:buNone/>
            </a:pPr>
            <a:r>
              <a:rPr lang="en-US" dirty="0" smtClean="0"/>
              <a:t>           hardcopy archival of the Card &amp; entry into BSA’s Internet Advancement system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(Headings)"/>
                <a:cs typeface="Calibri (Headings)"/>
              </a:rPr>
              <a:t>Troubleshooting</a:t>
            </a:r>
            <a:endParaRPr lang="en-US" dirty="0">
              <a:latin typeface="Calibri (Headings)"/>
              <a:cs typeface="Calibri (Headings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25425" indent="-223838">
              <a:lnSpc>
                <a:spcPct val="90000"/>
              </a:lnSpc>
              <a:spcAft>
                <a:spcPct val="20000"/>
              </a:spcAft>
              <a:buClr>
                <a:srgbClr val="000066"/>
              </a:buClr>
              <a:buSzPct val="95000"/>
              <a:buNone/>
            </a:pPr>
            <a:r>
              <a:rPr lang="en-US" sz="3765" dirty="0" smtClean="0">
                <a:solidFill>
                  <a:srgbClr val="FF0000"/>
                </a:solidFill>
              </a:rPr>
              <a:t>A Counselor Should </a:t>
            </a:r>
            <a:r>
              <a:rPr lang="en-US" sz="3765" u="sng" dirty="0" smtClean="0">
                <a:solidFill>
                  <a:srgbClr val="FF0000"/>
                </a:solidFill>
              </a:rPr>
              <a:t>Stop</a:t>
            </a:r>
            <a:r>
              <a:rPr lang="en-US" sz="3765" dirty="0" smtClean="0">
                <a:solidFill>
                  <a:srgbClr val="FF0000"/>
                </a:solidFill>
              </a:rPr>
              <a:t> Work on a Badge if</a:t>
            </a:r>
          </a:p>
          <a:p>
            <a:pPr marL="225425" indent="-223838">
              <a:lnSpc>
                <a:spcPct val="90000"/>
              </a:lnSpc>
              <a:spcBef>
                <a:spcPct val="25000"/>
              </a:spcBef>
              <a:spcAft>
                <a:spcPct val="20000"/>
              </a:spcAft>
              <a:buSzPct val="95000"/>
            </a:pPr>
            <a:r>
              <a:rPr lang="en-US" dirty="0" smtClean="0"/>
              <a:t>A Scout has no Blue Card</a:t>
            </a:r>
          </a:p>
          <a:p>
            <a:pPr marL="225425" indent="-223838">
              <a:lnSpc>
                <a:spcPct val="90000"/>
              </a:lnSpc>
              <a:spcBef>
                <a:spcPct val="25000"/>
              </a:spcBef>
              <a:spcAft>
                <a:spcPct val="20000"/>
              </a:spcAft>
              <a:buSzPct val="95000"/>
            </a:pPr>
            <a:r>
              <a:rPr lang="en-US" dirty="0" smtClean="0"/>
              <a:t>Card not signed by Scoutmaster</a:t>
            </a:r>
          </a:p>
          <a:p>
            <a:pPr marL="225425" indent="-223838">
              <a:lnSpc>
                <a:spcPct val="90000"/>
              </a:lnSpc>
              <a:spcBef>
                <a:spcPct val="25000"/>
              </a:spcBef>
              <a:spcAft>
                <a:spcPct val="20000"/>
              </a:spcAft>
              <a:buSzPct val="95000"/>
            </a:pPr>
            <a:r>
              <a:rPr lang="en-US" dirty="0" smtClean="0"/>
              <a:t>The Scout comes to the meeting alone (no buddy)</a:t>
            </a:r>
          </a:p>
          <a:p>
            <a:pPr marL="225425" indent="-223838">
              <a:lnSpc>
                <a:spcPct val="90000"/>
              </a:lnSpc>
              <a:spcBef>
                <a:spcPct val="25000"/>
              </a:spcBef>
              <a:spcAft>
                <a:spcPct val="20000"/>
              </a:spcAft>
              <a:buSzPct val="95000"/>
            </a:pPr>
            <a:r>
              <a:rPr lang="en-US" dirty="0" smtClean="0"/>
              <a:t>The Scout is not completing the requirements. Sign only completed requirements. </a:t>
            </a:r>
          </a:p>
          <a:p>
            <a:pPr marL="225425" indent="-223838">
              <a:lnSpc>
                <a:spcPct val="90000"/>
              </a:lnSpc>
              <a:spcBef>
                <a:spcPct val="25000"/>
              </a:spcBef>
              <a:spcAft>
                <a:spcPct val="20000"/>
              </a:spcAft>
              <a:buSzPct val="95000"/>
            </a:pPr>
            <a:r>
              <a:rPr lang="en-US" dirty="0" smtClean="0"/>
              <a:t>Summer Camp Partials are not properly filled out</a:t>
            </a:r>
          </a:p>
          <a:p>
            <a:pPr marL="225425" indent="-223838">
              <a:lnSpc>
                <a:spcPct val="90000"/>
              </a:lnSpc>
              <a:spcBef>
                <a:spcPct val="25000"/>
              </a:spcBef>
              <a:spcAft>
                <a:spcPct val="20000"/>
              </a:spcAft>
              <a:buSzPct val="95000"/>
            </a:pPr>
            <a:r>
              <a:rPr lang="en-US" dirty="0" smtClean="0"/>
              <a:t>If Scout is reaching age 18 please make sure has enough time to complete the requirements for the following badges: </a:t>
            </a:r>
            <a:r>
              <a:rPr lang="en-US" dirty="0" smtClean="0">
                <a:solidFill>
                  <a:srgbClr val="008000"/>
                </a:solidFill>
              </a:rPr>
              <a:t>Family Life, Personal Fitness, and Personal Management</a:t>
            </a:r>
            <a:r>
              <a:rPr lang="en-US" dirty="0" smtClean="0"/>
              <a:t>. These badges have a three month requirement. </a:t>
            </a:r>
            <a:endParaRPr lang="en-US" dirty="0" smtClean="0">
              <a:solidFill>
                <a:srgbClr val="008000"/>
              </a:solidFill>
            </a:endParaRPr>
          </a:p>
          <a:p>
            <a:pPr marL="225425" indent="-223838">
              <a:lnSpc>
                <a:spcPct val="90000"/>
              </a:lnSpc>
              <a:spcBef>
                <a:spcPct val="25000"/>
              </a:spcBef>
              <a:spcAft>
                <a:spcPct val="20000"/>
              </a:spcAft>
              <a:buSzPct val="95000"/>
            </a:pPr>
            <a:r>
              <a:rPr lang="en-US" dirty="0" smtClean="0"/>
              <a:t>Scout has falsified charts, lists, or logs…</a:t>
            </a:r>
          </a:p>
          <a:p>
            <a:pPr marL="225425" indent="-223838">
              <a:lnSpc>
                <a:spcPct val="90000"/>
              </a:lnSpc>
              <a:spcBef>
                <a:spcPct val="25000"/>
              </a:spcBef>
              <a:spcAft>
                <a:spcPct val="20000"/>
              </a:spcAft>
              <a:buSzPct val="95000"/>
            </a:pPr>
            <a:r>
              <a:rPr lang="en-US" dirty="0" smtClean="0"/>
              <a:t>Parent is doing the work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Needs Scouts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spcAft>
                <a:spcPct val="30000"/>
              </a:spcAft>
              <a:buClr>
                <a:srgbClr val="000066"/>
              </a:buClr>
              <a:buSzPct val="95000"/>
              <a:buNone/>
            </a:pPr>
            <a:r>
              <a:rPr lang="en-US" sz="2400" dirty="0" smtClean="0"/>
              <a:t>Counselors may accept work from Special Needs Scouts: </a:t>
            </a:r>
          </a:p>
          <a:p>
            <a:pPr marL="342900" lvl="1" indent="-228600">
              <a:spcBef>
                <a:spcPct val="0"/>
              </a:spcBef>
              <a:spcAft>
                <a:spcPct val="40000"/>
              </a:spcAft>
              <a:buFont typeface="Arial"/>
              <a:buChar char="•"/>
            </a:pPr>
            <a:r>
              <a:rPr lang="en-US" sz="2400" dirty="0" smtClean="0"/>
              <a:t>Orally</a:t>
            </a:r>
          </a:p>
          <a:p>
            <a:pPr marL="342900" lvl="1" indent="-228600">
              <a:spcBef>
                <a:spcPct val="0"/>
              </a:spcBef>
              <a:spcAft>
                <a:spcPct val="40000"/>
              </a:spcAft>
              <a:buFont typeface="Arial"/>
              <a:buChar char="•"/>
            </a:pPr>
            <a:r>
              <a:rPr lang="en-US" sz="2400" dirty="0" smtClean="0"/>
              <a:t>By Taking Photos</a:t>
            </a:r>
          </a:p>
          <a:p>
            <a:pPr marL="342900" lvl="1" indent="-228600">
              <a:spcBef>
                <a:spcPct val="0"/>
              </a:spcBef>
              <a:spcAft>
                <a:spcPct val="40000"/>
              </a:spcAft>
              <a:buFont typeface="Arial"/>
              <a:buChar char="•"/>
            </a:pPr>
            <a:r>
              <a:rPr lang="en-US" sz="2400" dirty="0" smtClean="0"/>
              <a:t>By Demonstration or Drawing</a:t>
            </a:r>
          </a:p>
          <a:p>
            <a:pPr marL="342900" lvl="1" indent="-228600">
              <a:spcBef>
                <a:spcPct val="0"/>
              </a:spcBef>
              <a:spcAft>
                <a:spcPct val="40000"/>
              </a:spcAft>
              <a:buFont typeface="Arial"/>
              <a:buChar char="•"/>
            </a:pPr>
            <a:r>
              <a:rPr lang="en-US" sz="2400" dirty="0" smtClean="0"/>
              <a:t>By Recording</a:t>
            </a:r>
          </a:p>
          <a:p>
            <a:pPr marL="342900" lvl="1" indent="-228600">
              <a:spcBef>
                <a:spcPct val="0"/>
              </a:spcBef>
              <a:spcAft>
                <a:spcPct val="40000"/>
              </a:spcAft>
              <a:buFont typeface="Arial"/>
              <a:buChar char="•"/>
            </a:pPr>
            <a:r>
              <a:rPr lang="en-US" sz="2400" dirty="0" smtClean="0"/>
              <a:t>By Dictating his answers to helper </a:t>
            </a:r>
          </a:p>
          <a:p>
            <a:pPr marL="342900" lvl="1" indent="-228600">
              <a:spcBef>
                <a:spcPct val="0"/>
              </a:spcBef>
              <a:spcAft>
                <a:spcPct val="40000"/>
              </a:spcAft>
            </a:pPr>
            <a:endParaRPr lang="en-US" sz="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Needs Scouts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spcAft>
                <a:spcPct val="40000"/>
              </a:spcAft>
              <a:buClr>
                <a:srgbClr val="000066"/>
              </a:buClr>
              <a:buSzPct val="95000"/>
              <a:buNone/>
            </a:pPr>
            <a:r>
              <a:rPr lang="en-US" sz="2400" dirty="0" smtClean="0"/>
              <a:t>Scout may do Alternate “Eagle Required” badges</a:t>
            </a:r>
          </a:p>
          <a:p>
            <a:pPr marL="342900" lvl="1" indent="-228600">
              <a:spcBef>
                <a:spcPct val="0"/>
              </a:spcBef>
              <a:spcAft>
                <a:spcPct val="40000"/>
              </a:spcAft>
              <a:buFont typeface="Arial"/>
              <a:buChar char="•"/>
            </a:pPr>
            <a:r>
              <a:rPr lang="en-US" sz="2400" i="1" dirty="0" smtClean="0"/>
              <a:t>“Application for Alternate Eagle Scout Award Merit Badges</a:t>
            </a:r>
            <a:r>
              <a:rPr lang="en-US" sz="2400" dirty="0" smtClean="0"/>
              <a:t>”</a:t>
            </a:r>
          </a:p>
          <a:p>
            <a:pPr marL="742950" lvl="2">
              <a:spcBef>
                <a:spcPct val="0"/>
              </a:spcBef>
              <a:spcAft>
                <a:spcPct val="40000"/>
              </a:spcAft>
              <a:buFont typeface="Courier New"/>
              <a:buChar char="o"/>
            </a:pPr>
            <a:r>
              <a:rPr lang="en-US" sz="1600" dirty="0" smtClean="0"/>
              <a:t>Must have prior approval from council advancement committee </a:t>
            </a:r>
          </a:p>
          <a:p>
            <a:pPr marL="342900" lvl="1" indent="-228600">
              <a:spcBef>
                <a:spcPct val="0"/>
              </a:spcBef>
              <a:spcAft>
                <a:spcPct val="40000"/>
              </a:spcAft>
              <a:buFont typeface="Arial"/>
              <a:buChar char="•"/>
            </a:pPr>
            <a:r>
              <a:rPr lang="en-US" sz="2400" dirty="0" smtClean="0"/>
              <a:t>Doctor’s statement of disability must be submitted with application</a:t>
            </a:r>
          </a:p>
          <a:p>
            <a:pPr marL="342900" lvl="1" indent="-228600">
              <a:spcBef>
                <a:spcPct val="0"/>
              </a:spcBef>
              <a:spcAft>
                <a:spcPct val="40000"/>
              </a:spcAft>
              <a:buFont typeface="Arial"/>
              <a:buChar char="•"/>
            </a:pPr>
            <a:r>
              <a:rPr lang="en-US" sz="2400" dirty="0" smtClean="0"/>
              <a:t>Alternates are ONLY for badges he cannot complete</a:t>
            </a:r>
          </a:p>
          <a:p>
            <a:pPr marL="342900" lvl="1" indent="-228600">
              <a:spcBef>
                <a:spcPct val="0"/>
              </a:spcBef>
              <a:spcAft>
                <a:spcPct val="40000"/>
              </a:spcAft>
              <a:buFont typeface="Arial"/>
              <a:buChar char="•"/>
            </a:pPr>
            <a:r>
              <a:rPr lang="en-US" sz="2400" dirty="0" smtClean="0"/>
              <a:t>Record of Alternate Badges submitted with Eagle Application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The Advancement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Clr>
                <a:srgbClr val="000066"/>
              </a:buClr>
              <a:buSzPct val="95000"/>
              <a:buNone/>
            </a:pPr>
            <a:r>
              <a:rPr lang="en-US" dirty="0" smtClean="0"/>
              <a:t>4 Steps </a:t>
            </a:r>
            <a:br>
              <a:rPr lang="en-US" dirty="0" smtClean="0"/>
            </a:br>
            <a:r>
              <a:rPr lang="en-US" i="1" dirty="0" smtClean="0">
                <a:solidFill>
                  <a:schemeClr val="accent1"/>
                </a:solidFill>
              </a:rPr>
              <a:t>Learning  -  Testing  -  Reviewing  -  Recognition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SzPct val="95000"/>
            </a:pPr>
            <a:r>
              <a:rPr lang="en-US" b="0" dirty="0" smtClean="0"/>
              <a:t>Provides a unique, non-classroom-based educational tool that helps young men grow into adults of character.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Clr>
                <a:srgbClr val="000066"/>
              </a:buClr>
              <a:buSzPct val="95000"/>
            </a:pPr>
            <a:r>
              <a:rPr lang="en-US" b="0" dirty="0" smtClean="0"/>
              <a:t>Allows the Scout to progress at his own rate. 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Clr>
                <a:srgbClr val="000066"/>
              </a:buClr>
              <a:buSzPct val="95000"/>
            </a:pPr>
            <a:r>
              <a:rPr lang="en-US" b="0" dirty="0" smtClean="0"/>
              <a:t>Accepting the challenge encourages Scouts. 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Clr>
                <a:srgbClr val="000066"/>
              </a:buClr>
              <a:buSzPct val="95000"/>
            </a:pPr>
            <a:r>
              <a:rPr lang="en-US" b="0" dirty="0" smtClean="0"/>
              <a:t>Shows that there are recognition and rewards for perseverance.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SzPct val="95000"/>
            </a:pPr>
            <a:r>
              <a:rPr lang="en-US" b="0" dirty="0" smtClean="0"/>
              <a:t>Encourages Scouting ideals: the Oath, Law, Motto, and Slogan.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“to Do’s”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ct val="40000"/>
              </a:spcAft>
              <a:buClr>
                <a:srgbClr val="000066"/>
              </a:buClr>
              <a:buSzPct val="95000"/>
              <a:buNone/>
            </a:pPr>
            <a:r>
              <a:rPr lang="en-US" sz="2400" dirty="0" smtClean="0"/>
              <a:t>Unit Advancement Chairs</a:t>
            </a:r>
          </a:p>
          <a:p>
            <a:pPr>
              <a:spcBef>
                <a:spcPct val="0"/>
              </a:spcBef>
              <a:spcAft>
                <a:spcPct val="40000"/>
              </a:spcAft>
              <a:buSzPct val="95000"/>
            </a:pPr>
            <a:r>
              <a:rPr lang="en-US" sz="2400" dirty="0" smtClean="0">
                <a:latin typeface="Arial" charset="0"/>
              </a:rPr>
              <a:t>Maintain Merit Badge Counselor List supplied by the district</a:t>
            </a:r>
          </a:p>
          <a:p>
            <a:pPr>
              <a:spcBef>
                <a:spcPct val="0"/>
              </a:spcBef>
              <a:spcAft>
                <a:spcPct val="40000"/>
              </a:spcAft>
              <a:buSzPct val="95000"/>
            </a:pPr>
            <a:r>
              <a:rPr lang="en-US" sz="2400" dirty="0" smtClean="0">
                <a:latin typeface="Arial" charset="0"/>
              </a:rPr>
              <a:t>Work with </a:t>
            </a:r>
            <a:r>
              <a:rPr lang="en-US" sz="2400" i="1" dirty="0" smtClean="0">
                <a:latin typeface="Arial" charset="0"/>
              </a:rPr>
              <a:t>Troop Librarian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>
              <a:spcBef>
                <a:spcPct val="0"/>
              </a:spcBef>
              <a:spcAft>
                <a:spcPct val="40000"/>
              </a:spcAft>
              <a:buSzPct val="95000"/>
            </a:pPr>
            <a:r>
              <a:rPr lang="en-US" sz="2400" dirty="0" smtClean="0">
                <a:latin typeface="Arial" charset="0"/>
              </a:rPr>
              <a:t>Training the Unit’s MB Counselors: </a:t>
            </a:r>
          </a:p>
          <a:p>
            <a:pPr lvl="1">
              <a:spcBef>
                <a:spcPct val="0"/>
              </a:spcBef>
              <a:spcAft>
                <a:spcPct val="40000"/>
              </a:spcAft>
              <a:buFont typeface="Courier New"/>
              <a:buChar char="o"/>
            </a:pPr>
            <a:r>
              <a:rPr lang="en-US" sz="2400" u="sng" dirty="0" smtClean="0">
                <a:latin typeface="Arial" charset="0"/>
              </a:rPr>
              <a:t>http://scouting.org/scoutsource/boyscouts/</a:t>
            </a:r>
            <a:br>
              <a:rPr lang="en-US" sz="2400" u="sng" dirty="0" smtClean="0">
                <a:latin typeface="Arial" charset="0"/>
              </a:rPr>
            </a:br>
            <a:r>
              <a:rPr lang="en-US" sz="2400" u="sng" dirty="0" smtClean="0">
                <a:latin typeface="Arial" charset="0"/>
              </a:rPr>
              <a:t>guideformeritbadgecounselors.aspx</a:t>
            </a:r>
          </a:p>
          <a:p>
            <a:pPr lvl="1">
              <a:spcBef>
                <a:spcPct val="0"/>
              </a:spcBef>
              <a:spcAft>
                <a:spcPct val="40000"/>
              </a:spcAft>
              <a:buFont typeface="Courier New"/>
              <a:buChar char="o"/>
            </a:pPr>
            <a:r>
              <a:rPr lang="en-US" sz="2400" dirty="0" smtClean="0">
                <a:latin typeface="Arial" charset="0"/>
              </a:rPr>
              <a:t>Every MBC should have Youth Protection Training every 2 years.</a:t>
            </a:r>
          </a:p>
          <a:p>
            <a:pPr lvl="1">
              <a:spcBef>
                <a:spcPct val="0"/>
              </a:spcBef>
              <a:spcAft>
                <a:spcPct val="40000"/>
              </a:spcAft>
              <a:buFont typeface="Courier New"/>
              <a:buChar char="o"/>
            </a:pPr>
            <a:r>
              <a:rPr lang="en-US" sz="2400" dirty="0" smtClean="0">
                <a:latin typeface="Arial" charset="0"/>
              </a:rPr>
              <a:t>Register each individual who mentors a merit badge.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3762481"/>
          </a:xfrm>
        </p:spPr>
        <p:txBody>
          <a:bodyPr>
            <a:normAutofit/>
          </a:bodyPr>
          <a:lstStyle/>
          <a:p>
            <a:r>
              <a:rPr lang="en-US" b="1" dirty="0" smtClean="0"/>
              <a:t>Questions</a:t>
            </a:r>
            <a:br>
              <a:rPr lang="en-US" b="1" dirty="0" smtClean="0"/>
            </a:br>
            <a:r>
              <a:rPr lang="en-US" b="1" dirty="0" smtClean="0"/>
              <a:t>and</a:t>
            </a:r>
            <a:br>
              <a:rPr lang="en-US" b="1" dirty="0" smtClean="0"/>
            </a:br>
            <a:r>
              <a:rPr lang="en-US" b="1" dirty="0" smtClean="0"/>
              <a:t>Answers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does it matter that Merit Badge</a:t>
            </a:r>
            <a:br>
              <a:rPr lang="en-US" b="1" dirty="0" smtClean="0"/>
            </a:br>
            <a:r>
              <a:rPr lang="en-US" b="1" dirty="0" smtClean="0"/>
              <a:t>Counselors be registered separately?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1. Although it may seem redundant…quite simply, “it is a BSA policy.”</a:t>
            </a:r>
          </a:p>
          <a:p>
            <a:pPr>
              <a:buNone/>
            </a:pPr>
            <a:r>
              <a:rPr lang="en-US" dirty="0" smtClean="0"/>
              <a:t>2. Because Merit Badge Counselor is a completely separate position from</a:t>
            </a:r>
          </a:p>
          <a:p>
            <a:pPr>
              <a:buNone/>
            </a:pPr>
            <a:r>
              <a:rPr lang="en-US" dirty="0" smtClean="0"/>
              <a:t>     a unit or Community Scouting District position you might already hold.</a:t>
            </a:r>
          </a:p>
          <a:p>
            <a:pPr>
              <a:buNone/>
            </a:pPr>
            <a:r>
              <a:rPr lang="en-US" dirty="0" smtClean="0"/>
              <a:t>3. Because official Merit Badge Counselor records are maintained by the</a:t>
            </a:r>
          </a:p>
          <a:p>
            <a:pPr>
              <a:buNone/>
            </a:pPr>
            <a:r>
              <a:rPr lang="en-US" dirty="0" smtClean="0"/>
              <a:t>     Council, not the unit.</a:t>
            </a:r>
          </a:p>
          <a:p>
            <a:pPr>
              <a:buNone/>
            </a:pPr>
            <a:r>
              <a:rPr lang="en-US" dirty="0" smtClean="0"/>
              <a:t>4. Because the Council must approve all MB Counselors.</a:t>
            </a:r>
          </a:p>
          <a:p>
            <a:pPr>
              <a:buNone/>
            </a:pPr>
            <a:r>
              <a:rPr lang="en-US" dirty="0" smtClean="0"/>
              <a:t>5. Because BSA requires a background check of all adults who participate</a:t>
            </a:r>
          </a:p>
          <a:p>
            <a:pPr>
              <a:buNone/>
            </a:pPr>
            <a:r>
              <a:rPr lang="en-US" dirty="0" smtClean="0"/>
              <a:t>     in scouting</a:t>
            </a:r>
          </a:p>
          <a:p>
            <a:pPr>
              <a:buNone/>
            </a:pPr>
            <a:r>
              <a:rPr lang="en-US" dirty="0" smtClean="0"/>
              <a:t>6. Because a Scout is Trustworthy. Someone from your units advancement</a:t>
            </a:r>
          </a:p>
          <a:p>
            <a:pPr>
              <a:buNone/>
            </a:pPr>
            <a:r>
              <a:rPr lang="en-US" dirty="0" smtClean="0"/>
              <a:t>     committee attests to the following statement, when reporting your units’ advancements and inputting it into BSA’s National database, that: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rgbClr val="008000"/>
                </a:solidFill>
              </a:rPr>
              <a:t>“I certify that the following record of advancement is correct and 			 that it meets the standards and requirements of the Boy Scouts of 		 America, and that </a:t>
            </a:r>
            <a:r>
              <a:rPr lang="en-US" i="1" dirty="0" smtClean="0">
                <a:solidFill>
                  <a:srgbClr val="008000"/>
                </a:solidFill>
              </a:rPr>
              <a:t>Merit Badge Counselors are registered adult 			 members of BSA.”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/>
              <a:t>Even if I only want to work with Scouts in</a:t>
            </a:r>
            <a:br>
              <a:rPr lang="en-US" sz="2400" b="1" dirty="0" smtClean="0"/>
            </a:br>
            <a:r>
              <a:rPr lang="en-US" sz="2400" b="1" dirty="0" smtClean="0"/>
              <a:t>my troop, do I still have to register as a</a:t>
            </a:r>
            <a:br>
              <a:rPr lang="en-US" sz="2400" b="1" dirty="0" smtClean="0"/>
            </a:br>
            <a:r>
              <a:rPr lang="en-US" sz="2400" b="1" dirty="0" smtClean="0"/>
              <a:t>Merit Badge Counselor?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YES!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/>
              <a:t>Does a Scout need to be a certain rank</a:t>
            </a:r>
            <a:br>
              <a:rPr lang="en-US" sz="2800" b="1" dirty="0" smtClean="0"/>
            </a:br>
            <a:r>
              <a:rPr lang="en-US" sz="2800" b="1" dirty="0" smtClean="0"/>
              <a:t>before he can begin working on merit</a:t>
            </a:r>
            <a:br>
              <a:rPr lang="en-US" sz="2800" b="1" dirty="0" smtClean="0"/>
            </a:br>
            <a:r>
              <a:rPr lang="en-US" sz="2800" b="1" dirty="0" smtClean="0"/>
              <a:t>badges?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No. For most merit badges, a Scout can work on any Merit Badge(s), at any time; subject to approval by his Scoutmaster.</a:t>
            </a:r>
          </a:p>
          <a:p>
            <a:endParaRPr lang="en-US" dirty="0" smtClean="0"/>
          </a:p>
          <a:p>
            <a:r>
              <a:rPr lang="en-US" dirty="0" smtClean="0"/>
              <a:t> Sometimes, there may also be some </a:t>
            </a:r>
            <a:r>
              <a:rPr lang="en-US" i="1" dirty="0" smtClean="0"/>
              <a:t>peculiar considerations:</a:t>
            </a:r>
          </a:p>
          <a:p>
            <a:pPr lvl="1">
              <a:buFont typeface="Courier New"/>
              <a:buChar char="o"/>
            </a:pPr>
            <a:r>
              <a:rPr lang="en-US" i="1" dirty="0" smtClean="0"/>
              <a:t>EXAMPLE:</a:t>
            </a:r>
          </a:p>
          <a:p>
            <a:pPr lvl="2">
              <a:buFont typeface="Wingdings" charset="2"/>
              <a:buChar char="ü"/>
            </a:pPr>
            <a:r>
              <a:rPr lang="en-US" dirty="0" smtClean="0"/>
              <a:t> </a:t>
            </a:r>
            <a:r>
              <a:rPr lang="en-US" i="1" dirty="0" smtClean="0"/>
              <a:t>Earning the First Aid merit badge, is requirement #1 for the Emergency Preparedness merit badge.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 </a:t>
            </a:r>
            <a:r>
              <a:rPr lang="en-US" i="1" dirty="0" smtClean="0"/>
              <a:t>However, the scout may be able to begin working on Emergency Preparedness merit badge; realizing that he will only be earning “a Partial” on E-Prep.</a:t>
            </a:r>
          </a:p>
          <a:p>
            <a:pPr lvl="1">
              <a:buFont typeface="Courier New"/>
              <a:buChar char="o"/>
            </a:pPr>
            <a:r>
              <a:rPr lang="en-US" i="1" dirty="0" smtClean="0"/>
              <a:t>Then, upon earning First Aid merit badge, his “partial” for E-Prep, is “automatically” completed – BUT he still must have an approved Emergency Preparedness MB Counselor sign-off, for requirement #1.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Is there a time limit, from start to finish,</a:t>
            </a:r>
            <a:br>
              <a:rPr lang="en-US" sz="3200" b="1" dirty="0" smtClean="0"/>
            </a:br>
            <a:r>
              <a:rPr lang="en-US" sz="3200" b="1" dirty="0" smtClean="0"/>
              <a:t>for completing a merit badge?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only time limit is the Scout’s 18th</a:t>
            </a:r>
          </a:p>
          <a:p>
            <a:pPr>
              <a:buNone/>
            </a:pPr>
            <a:r>
              <a:rPr lang="en-US" dirty="0" smtClean="0"/>
              <a:t>	birthday.</a:t>
            </a:r>
          </a:p>
          <a:p>
            <a:r>
              <a:rPr lang="en-US" dirty="0" smtClean="0"/>
              <a:t>There is no BSA policy that stipulates that a</a:t>
            </a:r>
          </a:p>
          <a:p>
            <a:pPr>
              <a:buNone/>
            </a:pPr>
            <a:r>
              <a:rPr lang="en-US" dirty="0" smtClean="0"/>
              <a:t>	Scout must earn all requirements for a merit</a:t>
            </a:r>
          </a:p>
          <a:p>
            <a:pPr>
              <a:buNone/>
            </a:pPr>
            <a:r>
              <a:rPr lang="en-US" dirty="0" smtClean="0"/>
              <a:t>	badge within a stipulated time period</a:t>
            </a:r>
          </a:p>
          <a:p>
            <a:pPr>
              <a:buNone/>
            </a:pPr>
            <a:r>
              <a:rPr lang="en-US" i="1" dirty="0" smtClean="0"/>
              <a:t>	(i.e.: within 6 months, or he must start all over again)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Can Scouts work on more than one merit</a:t>
            </a:r>
            <a:br>
              <a:rPr lang="en-US" sz="3200" b="1" dirty="0" smtClean="0"/>
            </a:br>
            <a:r>
              <a:rPr lang="en-US" sz="3200" b="1" dirty="0" smtClean="0"/>
              <a:t>badge at a time?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Yes. There is no limitation on how many</a:t>
            </a:r>
          </a:p>
          <a:p>
            <a:pPr>
              <a:buNone/>
            </a:pPr>
            <a:r>
              <a:rPr lang="en-US" dirty="0" smtClean="0"/>
              <a:t>	merit badges a Scout can work on at any</a:t>
            </a:r>
          </a:p>
          <a:p>
            <a:pPr>
              <a:buNone/>
            </a:pPr>
            <a:r>
              <a:rPr lang="en-US" dirty="0" smtClean="0"/>
              <a:t>	given time, subject to following the proper</a:t>
            </a:r>
          </a:p>
          <a:p>
            <a:pPr>
              <a:buNone/>
            </a:pPr>
            <a:r>
              <a:rPr lang="en-US" dirty="0" smtClean="0"/>
              <a:t>	process.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Can Scouts work with you, as their</a:t>
            </a:r>
            <a:br>
              <a:rPr lang="en-US" sz="3200" b="1" dirty="0" smtClean="0"/>
            </a:br>
            <a:r>
              <a:rPr lang="en-US" sz="3200" b="1" dirty="0" smtClean="0"/>
              <a:t>counselor, for a lot of their merit badges?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Yes. “There is No Limit on the number of merit badges a youth may earn from one counselor.”</a:t>
            </a:r>
          </a:p>
          <a:p>
            <a:endParaRPr lang="en-US" sz="2400" b="1" i="1" dirty="0" smtClean="0"/>
          </a:p>
          <a:p>
            <a:r>
              <a:rPr lang="en-US" sz="2400" b="1" i="1" dirty="0" smtClean="0"/>
              <a:t>SPECIAL NOTE &amp; POINT OF CONCIDERATION:</a:t>
            </a:r>
          </a:p>
          <a:p>
            <a:pPr>
              <a:buNone/>
            </a:pPr>
            <a:r>
              <a:rPr lang="en-US" sz="2400" b="1" i="1" dirty="0" smtClean="0"/>
              <a:t>	The Scout should, however, be encouraged to</a:t>
            </a:r>
          </a:p>
          <a:p>
            <a:pPr>
              <a:buNone/>
            </a:pPr>
            <a:r>
              <a:rPr lang="en-US" sz="2400" b="1" i="1" dirty="0" smtClean="0"/>
              <a:t>	work with as many different Merit Badge</a:t>
            </a:r>
          </a:p>
          <a:p>
            <a:pPr>
              <a:buNone/>
            </a:pPr>
            <a:r>
              <a:rPr lang="en-US" sz="2400" b="1" i="1" dirty="0" smtClean="0"/>
              <a:t>	Counselors as possible; as it adds to the scouts</a:t>
            </a:r>
          </a:p>
          <a:p>
            <a:pPr>
              <a:buNone/>
            </a:pPr>
            <a:r>
              <a:rPr lang="en-US" sz="2400" b="1" i="1" dirty="0" smtClean="0"/>
              <a:t>	growth in dealing with different adults,</a:t>
            </a:r>
          </a:p>
          <a:p>
            <a:pPr>
              <a:buNone/>
            </a:pPr>
            <a:r>
              <a:rPr lang="en-US" sz="2400" b="1" i="1" dirty="0" smtClean="0"/>
              <a:t>	personalities, and breadth of knowledge.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Can a knowledgeable Scout be a Merit</a:t>
            </a:r>
            <a:br>
              <a:rPr lang="en-US" sz="3200" b="1" dirty="0" smtClean="0"/>
            </a:br>
            <a:r>
              <a:rPr lang="en-US" sz="3200" b="1" dirty="0" smtClean="0"/>
              <a:t>Badge Counselor?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No. The minimum age for a Merit Badge</a:t>
            </a:r>
          </a:p>
          <a:p>
            <a:pPr>
              <a:buNone/>
            </a:pPr>
            <a:r>
              <a:rPr lang="en-US" dirty="0" smtClean="0"/>
              <a:t>	Counselor is 18.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A Scout may </a:t>
            </a:r>
            <a:r>
              <a:rPr lang="en-US" i="1" dirty="0" smtClean="0"/>
              <a:t>assist in merit badge sessions,</a:t>
            </a:r>
          </a:p>
          <a:p>
            <a:pPr>
              <a:buNone/>
            </a:pPr>
            <a:r>
              <a:rPr lang="en-US" dirty="0" smtClean="0"/>
              <a:t>	but a registered adult counselor must</a:t>
            </a:r>
          </a:p>
          <a:p>
            <a:pPr>
              <a:buNone/>
            </a:pPr>
            <a:r>
              <a:rPr lang="en-US" dirty="0" smtClean="0"/>
              <a:t>	supervise these sessions, and always be</a:t>
            </a:r>
          </a:p>
          <a:p>
            <a:pPr>
              <a:buNone/>
            </a:pPr>
            <a:r>
              <a:rPr lang="en-US" dirty="0" smtClean="0"/>
              <a:t>	“In-Charge” of ensuring all advancement</a:t>
            </a:r>
          </a:p>
          <a:p>
            <a:pPr>
              <a:buNone/>
            </a:pPr>
            <a:r>
              <a:rPr lang="en-US" dirty="0" smtClean="0"/>
              <a:t>	criteria has been met.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/>
              <a:t>Can you “sign-off” as the Merit Badge Counselor,</a:t>
            </a:r>
            <a:br>
              <a:rPr lang="en-US" sz="2400" b="1" dirty="0" smtClean="0"/>
            </a:br>
            <a:r>
              <a:rPr lang="en-US" sz="2400" b="1" dirty="0" smtClean="0"/>
              <a:t>for a Merit Badge that you are NOT registered for,</a:t>
            </a:r>
            <a:br>
              <a:rPr lang="en-US" sz="2400" b="1" dirty="0" smtClean="0"/>
            </a:br>
            <a:r>
              <a:rPr lang="en-US" sz="2400" b="1" dirty="0" smtClean="0"/>
              <a:t>but that “you’ve brought in an expert” to teach?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EXAMPLE: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You are personal friends with the Dean of Aviation</a:t>
            </a:r>
          </a:p>
          <a:p>
            <a:pPr>
              <a:buNone/>
            </a:pPr>
            <a:r>
              <a:rPr lang="en-US" dirty="0" smtClean="0"/>
              <a:t>		     Sciences at the local University. He/She is NOT a registered   		     Merit Badge Counselor, however, they have agreed to present  	     the “Aviation” Merit Badge to a group of Scouts. Upon  	  		     completion you are planning to “Sign-off” on Blue Cards”.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 Answer: No.</a:t>
            </a:r>
          </a:p>
          <a:p>
            <a:endParaRPr lang="en-US" dirty="0" smtClean="0"/>
          </a:p>
          <a:p>
            <a:r>
              <a:rPr lang="en-US" dirty="0" smtClean="0"/>
              <a:t> Only council registered Merit Badge Counselors may teach &amp; “sign-Off” on Blue Cards</a:t>
            </a:r>
          </a:p>
          <a:p>
            <a:endParaRPr lang="en-US" dirty="0" smtClean="0"/>
          </a:p>
          <a:p>
            <a:r>
              <a:rPr lang="en-US" i="1" dirty="0" smtClean="0"/>
              <a:t>Note: You should be talking to the Dean to encourage him/her  to</a:t>
            </a:r>
          </a:p>
          <a:p>
            <a:pPr>
              <a:buNone/>
            </a:pPr>
            <a:r>
              <a:rPr lang="en-US" i="1" dirty="0" smtClean="0"/>
              <a:t>	Register as a Merit Badge Counselor!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Merit Badges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31753"/>
            <a:ext cx="8309295" cy="5169715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~130 merit badges are offered, ranging from American Business to Woodwork</a:t>
            </a:r>
          </a:p>
          <a:p>
            <a:r>
              <a:rPr lang="en-US" dirty="0" smtClean="0"/>
              <a:t> </a:t>
            </a:r>
            <a:r>
              <a:rPr lang="en-US" dirty="0" smtClean="0"/>
              <a:t>Each merit badge has specific, detailed requirements for completion.</a:t>
            </a:r>
          </a:p>
          <a:p>
            <a:r>
              <a:rPr lang="en-US" dirty="0" smtClean="0"/>
              <a:t> Scouts must earn a specified number of merit badges to earn the ranks of Star, Life, Eagle, and </a:t>
            </a:r>
          </a:p>
          <a:p>
            <a:pPr>
              <a:buNone/>
            </a:pPr>
            <a:r>
              <a:rPr lang="en-US" dirty="0" smtClean="0"/>
              <a:t>         Eagle Palms.</a:t>
            </a:r>
          </a:p>
          <a:p>
            <a:r>
              <a:rPr lang="en-US" dirty="0" smtClean="0"/>
              <a:t>The following merit badges require special qualifications and/or certifications to counsel: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Canoeing, Climbing, Lifesaving, Rifle Shooting, Rowing, SCUBA Diving, Shotgun Shooting, Snow Sports, Swimming, and Whitewater</a:t>
            </a:r>
          </a:p>
          <a:p>
            <a:r>
              <a:rPr lang="en-US" dirty="0" smtClean="0"/>
              <a:t>21 merit badges are required for the rank of Eagle Scout, 13 of which are specifically mandated:</a:t>
            </a:r>
          </a:p>
          <a:p>
            <a:pPr lvl="1"/>
            <a:r>
              <a:rPr lang="en-US" dirty="0" smtClean="0"/>
              <a:t>1. First Aid</a:t>
            </a:r>
          </a:p>
          <a:p>
            <a:pPr lvl="1"/>
            <a:r>
              <a:rPr lang="en-US" dirty="0" smtClean="0"/>
              <a:t>2. Citizenship in the Community</a:t>
            </a:r>
          </a:p>
          <a:p>
            <a:pPr lvl="1"/>
            <a:r>
              <a:rPr lang="en-US" dirty="0" smtClean="0"/>
              <a:t>3. Citizenship in the Nation</a:t>
            </a:r>
          </a:p>
          <a:p>
            <a:pPr lvl="1"/>
            <a:r>
              <a:rPr lang="en-US" dirty="0" smtClean="0"/>
              <a:t>4. Citizenship in the World</a:t>
            </a:r>
          </a:p>
          <a:p>
            <a:pPr lvl="1"/>
            <a:r>
              <a:rPr lang="en-US" dirty="0" smtClean="0"/>
              <a:t>5. Communications</a:t>
            </a:r>
          </a:p>
          <a:p>
            <a:pPr lvl="1"/>
            <a:r>
              <a:rPr lang="en-US" dirty="0" smtClean="0"/>
              <a:t>6. Personal Fitness</a:t>
            </a:r>
          </a:p>
          <a:p>
            <a:pPr lvl="1"/>
            <a:r>
              <a:rPr lang="en-US" dirty="0" smtClean="0"/>
              <a:t>7. Emergency Preparedness</a:t>
            </a:r>
            <a:r>
              <a:rPr lang="en-US" dirty="0" smtClean="0">
                <a:solidFill>
                  <a:srgbClr val="FF0000"/>
                </a:solidFill>
              </a:rPr>
              <a:t> OR </a:t>
            </a:r>
            <a:r>
              <a:rPr lang="en-US" dirty="0" smtClean="0"/>
              <a:t>Lifesaving</a:t>
            </a:r>
          </a:p>
          <a:p>
            <a:pPr lvl="1"/>
            <a:r>
              <a:rPr lang="en-US" dirty="0" smtClean="0"/>
              <a:t>8. Environmental Science </a:t>
            </a:r>
            <a:r>
              <a:rPr lang="en-US" dirty="0">
                <a:solidFill>
                  <a:srgbClr val="FF0000"/>
                </a:solidFill>
              </a:rPr>
              <a:t>OR </a:t>
            </a:r>
            <a:r>
              <a:rPr lang="en-US" dirty="0" smtClean="0"/>
              <a:t>Sustainability</a:t>
            </a:r>
            <a:endParaRPr lang="en-US" dirty="0"/>
          </a:p>
          <a:p>
            <a:pPr lvl="1"/>
            <a:r>
              <a:rPr lang="en-US" dirty="0" smtClean="0"/>
              <a:t>9. Personal Management</a:t>
            </a:r>
          </a:p>
          <a:p>
            <a:pPr lvl="1"/>
            <a:r>
              <a:rPr lang="en-US" dirty="0" smtClean="0"/>
              <a:t>10. Swimming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Hiking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Cycling</a:t>
            </a:r>
          </a:p>
          <a:p>
            <a:pPr lvl="1"/>
            <a:r>
              <a:rPr lang="en-US" dirty="0" smtClean="0"/>
              <a:t>11. Camping</a:t>
            </a:r>
          </a:p>
          <a:p>
            <a:pPr lvl="1"/>
            <a:r>
              <a:rPr lang="en-US" dirty="0" smtClean="0"/>
              <a:t>12. Family Life</a:t>
            </a:r>
          </a:p>
          <a:p>
            <a:pPr lvl="1"/>
            <a:r>
              <a:rPr lang="en-US" dirty="0" smtClean="0"/>
              <a:t>13. Cooking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Can a person be a Merit Badge Counselor</a:t>
            </a:r>
            <a:br>
              <a:rPr lang="en-US" sz="2800" b="1" dirty="0" smtClean="0"/>
            </a:br>
            <a:r>
              <a:rPr lang="en-US" sz="2800" b="1" dirty="0" smtClean="0"/>
              <a:t>for his/her son?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Yes. “An approved Merit Badge Counselor may counsel any youth</a:t>
            </a:r>
          </a:p>
          <a:p>
            <a:pPr>
              <a:buNone/>
            </a:pPr>
            <a:r>
              <a:rPr lang="en-US" dirty="0" smtClean="0"/>
              <a:t>	member, including his or her own son, ward, or relative.”</a:t>
            </a:r>
          </a:p>
          <a:p>
            <a:r>
              <a:rPr lang="en-US" dirty="0" smtClean="0"/>
              <a:t>Since one of the benefits of the merit badge program is association with adults with whom the Scout might not be acquainted, many troops routinely suggest that a Scout select a Merit Badge Counselor other than a parent.</a:t>
            </a:r>
          </a:p>
          <a:p>
            <a:r>
              <a:rPr lang="en-US" dirty="0" smtClean="0"/>
              <a:t>However, an excellent way to involve parents (as Merit Badge Counselors) and their sons is for the parent to teach a group session where his or her son is involved with other Scouts.</a:t>
            </a:r>
          </a:p>
          <a:p>
            <a:r>
              <a:rPr lang="en-US" dirty="0" smtClean="0"/>
              <a:t>It is also acknowledged that in more rural unit settings, that alternative Merit Badge Counselors may be “many miles away” from the Scout, whereby a counselor from that particular units leadership (including a parent) may be the best choice, to be chosen to be that particular Scouts’ Merit Badge Counselor.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How do I handle “partials” that were</a:t>
            </a:r>
            <a:br>
              <a:rPr lang="en-US" sz="3200" b="1" dirty="0" smtClean="0"/>
            </a:br>
            <a:r>
              <a:rPr lang="en-US" sz="3200" b="1" dirty="0" smtClean="0"/>
              <a:t>completed with another counselor?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If the previous counselor signed off the Scout,</a:t>
            </a:r>
          </a:p>
          <a:p>
            <a:pPr>
              <a:buNone/>
            </a:pPr>
            <a:r>
              <a:rPr lang="en-US" dirty="0" smtClean="0"/>
              <a:t>	 this indicates that the requirement was done   	to his/ her satisfaction.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Therefore, the Scout is Not required to Re-do</a:t>
            </a:r>
          </a:p>
          <a:p>
            <a:pPr lvl="1">
              <a:buNone/>
            </a:pPr>
            <a:r>
              <a:rPr lang="en-US" sz="3200" dirty="0" smtClean="0"/>
              <a:t>the requirement; and they should not be asked to do so.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dir="13500000" algn="tl">
                    <a:srgbClr val="000000">
                      <a:alpha val="43000"/>
                    </a:srgbClr>
                  </a:outerShdw>
                </a:effectLst>
              </a:rPr>
              <a:t>Thank You!</a:t>
            </a:r>
            <a:endParaRPr lang="en-US" dirty="0">
              <a:effectLst>
                <a:outerShdw blurRad="50800" dist="38100" dir="13500000" algn="tl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>
                <a:effectLst>
                  <a:outerShdw blurRad="50800" dist="38100" dir="13500000" algn="tl">
                    <a:srgbClr val="000000">
                      <a:alpha val="43000"/>
                    </a:srgbClr>
                  </a:outerShdw>
                </a:effectLst>
              </a:rPr>
              <a:t>For Making a Difference in the Life of a </a:t>
            </a:r>
            <a:r>
              <a:rPr lang="en-US" sz="3600" b="1" dirty="0" smtClean="0">
                <a:effectLst>
                  <a:outerShdw blurRad="50800" dist="38100" dir="13500000" algn="tl">
                    <a:srgbClr val="000000">
                      <a:alpha val="43000"/>
                    </a:srgbClr>
                  </a:outerShdw>
                </a:effectLst>
              </a:rPr>
              <a:t>Boy!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287" y="2951163"/>
            <a:ext cx="3458539" cy="317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Eagle Badges versus Elective Badges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Eagle Badges</a:t>
            </a:r>
          </a:p>
          <a:p>
            <a:pPr lvl="1"/>
            <a:r>
              <a:rPr lang="en-US" dirty="0" smtClean="0"/>
              <a:t>Silver borders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Elective Badges	</a:t>
            </a:r>
          </a:p>
          <a:p>
            <a:pPr lvl="1"/>
            <a:r>
              <a:rPr lang="en-US" dirty="0" smtClean="0"/>
              <a:t>Green borders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732731" y="1567046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572000" y="1567046"/>
            <a:ext cx="1016000" cy="1016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2211" y="1600200"/>
            <a:ext cx="1016000" cy="1016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7178842" y="1600200"/>
            <a:ext cx="1016000" cy="1016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344737" y="2740526"/>
            <a:ext cx="1577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Citizenship</a:t>
            </a:r>
          </a:p>
          <a:p>
            <a:r>
              <a:rPr lang="en-US" dirty="0" smtClean="0"/>
              <a:t>In the World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22212" y="2767263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Aid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178842" y="2767264"/>
            <a:ext cx="1507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Personal Management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3732731" y="4598737"/>
            <a:ext cx="839269" cy="752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4572000" y="4334737"/>
            <a:ext cx="1016000" cy="10160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572000" y="5467684"/>
            <a:ext cx="1350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Dog Care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5922211" y="4334737"/>
            <a:ext cx="1016000" cy="10160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922213" y="5467684"/>
            <a:ext cx="2764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Orienteering   Wilderness </a:t>
            </a:r>
          </a:p>
          <a:p>
            <a:r>
              <a:rPr lang="en-US" dirty="0" smtClean="0"/>
              <a:t>			Survival</a:t>
            </a:r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7178842" y="4318000"/>
            <a:ext cx="1016000" cy="10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 Badge Pamphlets (Books)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Merit Badge Requirements in merit badge pamphlet</a:t>
            </a:r>
          </a:p>
          <a:p>
            <a:r>
              <a:rPr lang="en-US" dirty="0" smtClean="0"/>
              <a:t>May be purchased by the Scout</a:t>
            </a:r>
          </a:p>
          <a:p>
            <a:r>
              <a:rPr lang="en-US" dirty="0" smtClean="0"/>
              <a:t>May be available at a library</a:t>
            </a:r>
          </a:p>
          <a:p>
            <a:r>
              <a:rPr lang="en-US" dirty="0" smtClean="0"/>
              <a:t>May be in the unit library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5793" y="4053450"/>
            <a:ext cx="12700" cy="1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448" y="3724583"/>
            <a:ext cx="12700" cy="12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0808" y="3442703"/>
            <a:ext cx="12700" cy="12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7861" y="3536282"/>
            <a:ext cx="12700" cy="12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0808" y="3362492"/>
            <a:ext cx="12700" cy="12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3650" y="4218071"/>
            <a:ext cx="12700" cy="12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1861" y="4057650"/>
            <a:ext cx="12700" cy="127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2176" y="3857124"/>
            <a:ext cx="12700" cy="12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0176" y="3977439"/>
            <a:ext cx="12700" cy="127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7439" y="3563018"/>
            <a:ext cx="12700" cy="127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1508" y="3442703"/>
            <a:ext cx="12700" cy="127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0176" y="4111124"/>
            <a:ext cx="12700" cy="127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282" y="3309018"/>
            <a:ext cx="12700" cy="127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282" y="3977439"/>
            <a:ext cx="12700" cy="127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439" y="3790282"/>
            <a:ext cx="12700" cy="127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632" y="1417638"/>
            <a:ext cx="1142999" cy="171449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010" y="1417638"/>
            <a:ext cx="1137028" cy="1714499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807368" y="1604211"/>
            <a:ext cx="2114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Blue Border </a:t>
            </a:r>
          </a:p>
          <a:p>
            <a:r>
              <a:rPr lang="en-US" dirty="0" smtClean="0"/>
              <a:t>Elective Merit Badge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817894" y="1604211"/>
            <a:ext cx="1657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Silver Border</a:t>
            </a:r>
          </a:p>
          <a:p>
            <a:r>
              <a:rPr lang="en-US" dirty="0" smtClean="0"/>
              <a:t>Eagle Merit Badge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Merit Badge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0" dirty="0" smtClean="0"/>
              <a:t>The Scout (</a:t>
            </a:r>
            <a:r>
              <a:rPr lang="en-US" sz="2000" b="0" i="1" dirty="0" smtClean="0"/>
              <a:t>not an adult</a:t>
            </a:r>
            <a:r>
              <a:rPr lang="en-US" sz="2000" b="0" dirty="0" smtClean="0"/>
              <a:t>) will contact you to schedule a meeting.</a:t>
            </a:r>
          </a:p>
          <a:p>
            <a:r>
              <a:rPr lang="en-US" sz="2000" dirty="0" smtClean="0"/>
              <a:t>At the meeting</a:t>
            </a:r>
          </a:p>
          <a:p>
            <a:pPr lvl="1">
              <a:buClr>
                <a:srgbClr val="000066"/>
              </a:buClr>
              <a:buSzPct val="95000"/>
              <a:buFont typeface="Courier New"/>
              <a:buChar char="o"/>
            </a:pPr>
            <a:r>
              <a:rPr lang="en-US" sz="1800" b="0" dirty="0" smtClean="0"/>
              <a:t>Introduce yourself. Tell </a:t>
            </a:r>
            <a:r>
              <a:rPr lang="en-US" sz="1800" b="0" i="1" dirty="0" smtClean="0"/>
              <a:t>why</a:t>
            </a:r>
            <a:r>
              <a:rPr lang="en-US" sz="1800" b="0" dirty="0" smtClean="0"/>
              <a:t> you counsel this Badge!</a:t>
            </a:r>
          </a:p>
          <a:p>
            <a:pPr>
              <a:buClr>
                <a:srgbClr val="000066"/>
              </a:buClr>
              <a:buSzPct val="95000"/>
            </a:pPr>
            <a:r>
              <a:rPr lang="en-US" sz="2000" b="0" dirty="0" smtClean="0"/>
              <a:t>Determine:</a:t>
            </a:r>
          </a:p>
          <a:p>
            <a:pPr lvl="1">
              <a:buSzPct val="90000"/>
              <a:buFont typeface="Courier New"/>
              <a:buChar char="o"/>
            </a:pPr>
            <a:r>
              <a:rPr lang="en-US" sz="2000" dirty="0" smtClean="0"/>
              <a:t>Preparedness: Signed Merit Badge Card? </a:t>
            </a:r>
          </a:p>
          <a:p>
            <a:pPr lvl="1">
              <a:buSzPct val="90000"/>
              <a:buFont typeface="Courier New"/>
              <a:buChar char="o"/>
            </a:pPr>
            <a:r>
              <a:rPr lang="en-US" sz="2000" dirty="0" smtClean="0"/>
              <a:t>Did he read the Merit Badge pamphlet? </a:t>
            </a:r>
          </a:p>
          <a:p>
            <a:pPr lvl="1">
              <a:buSzPct val="90000"/>
              <a:buFont typeface="Courier New"/>
              <a:buChar char="o"/>
            </a:pPr>
            <a:r>
              <a:rPr lang="en-US" sz="2000" dirty="0" smtClean="0"/>
              <a:t>What does he already know about the subject? </a:t>
            </a:r>
          </a:p>
          <a:p>
            <a:pPr lvl="1">
              <a:buSzPct val="90000"/>
              <a:buFont typeface="Courier New"/>
              <a:buChar char="o"/>
            </a:pPr>
            <a:r>
              <a:rPr lang="en-US" sz="2000" dirty="0" smtClean="0"/>
              <a:t>Has he been researching possible projects if required? </a:t>
            </a:r>
          </a:p>
          <a:p>
            <a:pPr lvl="1">
              <a:buSzPct val="90000"/>
              <a:buFont typeface="Courier New"/>
              <a:buChar char="o"/>
            </a:pPr>
            <a:r>
              <a:rPr lang="en-US" sz="2000" dirty="0" smtClean="0"/>
              <a:t>Discuss requirements. </a:t>
            </a:r>
          </a:p>
          <a:p>
            <a:pPr lvl="1">
              <a:buSzPct val="90000"/>
              <a:buFont typeface="Courier New"/>
              <a:buChar char="o"/>
            </a:pPr>
            <a:r>
              <a:rPr lang="en-US" sz="2000" dirty="0" smtClean="0"/>
              <a:t>Set short- and long-term goals.</a:t>
            </a:r>
          </a:p>
          <a:p>
            <a:pPr lvl="1">
              <a:buSzPct val="90000"/>
              <a:buFont typeface="Courier New"/>
              <a:buChar char="o"/>
            </a:pPr>
            <a:r>
              <a:rPr lang="en-US" sz="2000" dirty="0" smtClean="0"/>
              <a:t>Scouts may use school assignments if they ‘fit’ well.</a:t>
            </a:r>
          </a:p>
          <a:p>
            <a:pPr>
              <a:buClr>
                <a:srgbClr val="000066"/>
              </a:buClr>
              <a:buSzPct val="95000"/>
              <a:buNone/>
            </a:pPr>
            <a:r>
              <a:rPr lang="en-US" sz="2000" b="0" dirty="0" smtClean="0"/>
              <a:t>Set the next meeting date.</a:t>
            </a:r>
            <a:endParaRPr lang="en-US" sz="20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Merit Badge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spcAft>
                <a:spcPct val="40000"/>
              </a:spcAft>
              <a:buSzPct val="95000"/>
            </a:pPr>
            <a:r>
              <a:rPr lang="en-US" sz="2400" dirty="0" smtClean="0"/>
              <a:t>Counselor</a:t>
            </a:r>
            <a:r>
              <a:rPr lang="en-US" sz="2400" b="0" dirty="0" smtClean="0"/>
              <a:t> asks Scout to bring:</a:t>
            </a:r>
          </a:p>
          <a:p>
            <a:pPr lvl="1">
              <a:spcBef>
                <a:spcPct val="0"/>
              </a:spcBef>
              <a:spcAft>
                <a:spcPct val="40000"/>
              </a:spcAft>
              <a:buFont typeface="Courier New"/>
              <a:buChar char="o"/>
            </a:pPr>
            <a:r>
              <a:rPr lang="en-US" sz="2400" dirty="0" smtClean="0"/>
              <a:t>Signed Merit Badge card</a:t>
            </a:r>
          </a:p>
          <a:p>
            <a:pPr lvl="1">
              <a:spcBef>
                <a:spcPct val="0"/>
              </a:spcBef>
              <a:spcAft>
                <a:spcPct val="40000"/>
              </a:spcAft>
              <a:buFont typeface="Courier New"/>
              <a:buChar char="o"/>
            </a:pPr>
            <a:r>
              <a:rPr lang="en-US" sz="2400" dirty="0" smtClean="0"/>
              <a:t>Merit Badge Pamphlet</a:t>
            </a:r>
          </a:p>
          <a:p>
            <a:pPr lvl="1">
              <a:spcBef>
                <a:spcPct val="0"/>
              </a:spcBef>
              <a:spcAft>
                <a:spcPct val="40000"/>
              </a:spcAft>
              <a:buFont typeface="Courier New"/>
              <a:buChar char="o"/>
            </a:pPr>
            <a:r>
              <a:rPr lang="en-US" sz="2400" dirty="0" smtClean="0"/>
              <a:t>Projects in progress, samples of school projects, ideas for requirements</a:t>
            </a:r>
          </a:p>
          <a:p>
            <a:pPr>
              <a:spcBef>
                <a:spcPct val="0"/>
              </a:spcBef>
              <a:spcAft>
                <a:spcPct val="40000"/>
              </a:spcAft>
              <a:buSzPct val="95000"/>
            </a:pPr>
            <a:r>
              <a:rPr lang="en-US" sz="2400" dirty="0" smtClean="0"/>
              <a:t>Scout </a:t>
            </a:r>
            <a:r>
              <a:rPr lang="en-US" sz="2400" b="0" dirty="0" smtClean="0"/>
              <a:t>and </a:t>
            </a:r>
            <a:r>
              <a:rPr lang="en-US" sz="2400" dirty="0" smtClean="0"/>
              <a:t>Counselor</a:t>
            </a:r>
            <a:r>
              <a:rPr lang="en-US" sz="2400" b="0" dirty="0" smtClean="0"/>
              <a:t> decide on requirements, projects, goals.</a:t>
            </a:r>
          </a:p>
          <a:p>
            <a:pPr>
              <a:spcBef>
                <a:spcPct val="0"/>
              </a:spcBef>
              <a:spcAft>
                <a:spcPct val="40000"/>
              </a:spcAft>
              <a:buSzPct val="95000"/>
            </a:pPr>
            <a:r>
              <a:rPr lang="en-US" sz="2400" b="0" dirty="0" smtClean="0"/>
              <a:t>The </a:t>
            </a:r>
            <a:r>
              <a:rPr lang="en-US" sz="2400" dirty="0" smtClean="0"/>
              <a:t>Scout</a:t>
            </a:r>
            <a:r>
              <a:rPr lang="en-US" sz="2400" b="0" dirty="0" smtClean="0"/>
              <a:t> does work on own or with other Scouts; </a:t>
            </a:r>
            <a:br>
              <a:rPr lang="en-US" sz="2400" b="0" dirty="0" smtClean="0"/>
            </a:br>
            <a:r>
              <a:rPr lang="en-US" sz="2400" b="0" dirty="0" smtClean="0"/>
              <a:t>with help from Counselor. May require several </a:t>
            </a:r>
            <a:br>
              <a:rPr lang="en-US" sz="2400" b="0" dirty="0" smtClean="0"/>
            </a:br>
            <a:r>
              <a:rPr lang="en-US" sz="2400" b="0" dirty="0" smtClean="0"/>
              <a:t>work days.</a:t>
            </a:r>
          </a:p>
          <a:p>
            <a:pPr>
              <a:spcBef>
                <a:spcPct val="0"/>
              </a:spcBef>
              <a:spcAft>
                <a:spcPct val="40000"/>
              </a:spcAft>
              <a:buSzPct val="95000"/>
            </a:pPr>
            <a:r>
              <a:rPr lang="en-US" sz="2400" dirty="0" smtClean="0"/>
              <a:t>Counselor</a:t>
            </a:r>
            <a:r>
              <a:rPr lang="en-US" sz="2400" b="0" dirty="0" smtClean="0"/>
              <a:t> tests each Scout individually</a:t>
            </a:r>
          </a:p>
          <a:p>
            <a:pPr>
              <a:spcBef>
                <a:spcPct val="0"/>
              </a:spcBef>
              <a:spcAft>
                <a:spcPct val="40000"/>
              </a:spcAft>
              <a:buSzPct val="95000"/>
            </a:pPr>
            <a:r>
              <a:rPr lang="en-US" sz="2400" dirty="0" smtClean="0"/>
              <a:t>Counselor</a:t>
            </a:r>
            <a:r>
              <a:rPr lang="en-US" sz="2400" b="0" dirty="0" smtClean="0"/>
              <a:t> records completed requirements</a:t>
            </a:r>
          </a:p>
          <a:p>
            <a:pPr lvl="1">
              <a:spcBef>
                <a:spcPct val="0"/>
              </a:spcBef>
              <a:spcAft>
                <a:spcPct val="40000"/>
              </a:spcAft>
              <a:buFont typeface="Wingdings" charset="2"/>
              <a:buChar char="ü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Merit Badge Counselor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Assist the Scout as he plans the assigned projects and activities to meet the merit badge requirements.</a:t>
            </a:r>
          </a:p>
          <a:p>
            <a:endParaRPr lang="en-US" sz="2800" dirty="0" smtClean="0"/>
          </a:p>
          <a:p>
            <a:r>
              <a:rPr lang="en-US" sz="2800" dirty="0" smtClean="0"/>
              <a:t>Coach Scouts through interviews and demonstrations on how to do the required skills of the craft, business, or hobby.</a:t>
            </a:r>
          </a:p>
          <a:p>
            <a:endParaRPr lang="en-US" sz="2800" dirty="0" smtClean="0"/>
          </a:p>
          <a:p>
            <a:r>
              <a:rPr lang="en-US" sz="2800" dirty="0" smtClean="0"/>
              <a:t>Certify the Scout after determining whether he is qualified for the merit badge.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6396</TotalTime>
  <Words>2014</Words>
  <Application>Microsoft Office PowerPoint</Application>
  <PresentationFormat>On-screen Show (4:3)</PresentationFormat>
  <Paragraphs>371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 Troop 805 Merit Badge Counselor Training</vt:lpstr>
      <vt:lpstr>Learning objectives</vt:lpstr>
      <vt:lpstr>The Advancement Program</vt:lpstr>
      <vt:lpstr>What are Merit Badges</vt:lpstr>
      <vt:lpstr>Eagle Badges versus Elective Badges</vt:lpstr>
      <vt:lpstr>Merit Badge Pamphlets (Books)</vt:lpstr>
      <vt:lpstr>The Merit Badge Process</vt:lpstr>
      <vt:lpstr>The Merit Badge Process</vt:lpstr>
      <vt:lpstr>Role of Merit Badge Counselor</vt:lpstr>
      <vt:lpstr>Buddy System</vt:lpstr>
      <vt:lpstr>Buddies and Group Instruction</vt:lpstr>
      <vt:lpstr>Buddies and Group Instruction</vt:lpstr>
      <vt:lpstr>Resources</vt:lpstr>
      <vt:lpstr>Tips for Merit Badge Counselors</vt:lpstr>
      <vt:lpstr>Qualifications for a Merit Badge Counselor </vt:lpstr>
      <vt:lpstr>Registration for Becoming a Merit Badge Counselor</vt:lpstr>
      <vt:lpstr>Registration for Becoming a Merit Badge Counselor</vt:lpstr>
      <vt:lpstr>Important</vt:lpstr>
      <vt:lpstr>However</vt:lpstr>
      <vt:lpstr>Counselor Tips</vt:lpstr>
      <vt:lpstr>Counselor Tips</vt:lpstr>
      <vt:lpstr>Application for Merit Badge “Blue Card”</vt:lpstr>
      <vt:lpstr>Filling out the Blue Card</vt:lpstr>
      <vt:lpstr>Filling out the Blue Card</vt:lpstr>
      <vt:lpstr>Partial Blue Card</vt:lpstr>
      <vt:lpstr>Why the Blue Card Is Important</vt:lpstr>
      <vt:lpstr>Troubleshooting</vt:lpstr>
      <vt:lpstr>Special Needs Scouts</vt:lpstr>
      <vt:lpstr>Special Needs Scouts</vt:lpstr>
      <vt:lpstr>Unit “to Do’s”</vt:lpstr>
      <vt:lpstr>Questions and Answers</vt:lpstr>
      <vt:lpstr>Why does it matter that Merit Badge Counselors be registered separately?</vt:lpstr>
      <vt:lpstr>Even if I only want to work with Scouts in my troop, do I still have to register as a Merit Badge Counselor?</vt:lpstr>
      <vt:lpstr>Does a Scout need to be a certain rank before he can begin working on merit badges?</vt:lpstr>
      <vt:lpstr>Is there a time limit, from start to finish, for completing a merit badge?</vt:lpstr>
      <vt:lpstr>Can Scouts work on more than one merit badge at a time?</vt:lpstr>
      <vt:lpstr>Can Scouts work with you, as their counselor, for a lot of their merit badges?</vt:lpstr>
      <vt:lpstr>Can a knowledgeable Scout be a Merit Badge Counselor?</vt:lpstr>
      <vt:lpstr>Can you “sign-off” as the Merit Badge Counselor, for a Merit Badge that you are NOT registered for, but that “you’ve brought in an expert” to teach?</vt:lpstr>
      <vt:lpstr>Can a person be a Merit Badge Counselor for his/her son?</vt:lpstr>
      <vt:lpstr>How do I handle “partials” that were completed with another counselor?</vt:lpstr>
      <vt:lpstr>Thank You!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Merit Badge Counselor Training</dc:title>
  <dc:creator>Karl Munk</dc:creator>
  <cp:lastModifiedBy>Rand Mahoney</cp:lastModifiedBy>
  <cp:revision>24</cp:revision>
  <dcterms:created xsi:type="dcterms:W3CDTF">2012-10-23T17:12:55Z</dcterms:created>
  <dcterms:modified xsi:type="dcterms:W3CDTF">2014-05-30T18:20:57Z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560371</vt:lpwstr>
  </property>
  <property fmtid="{D5CDD505-2E9C-101B-9397-08002B2CF9AE}" name="NXPowerLiteVersion" pid="3">
    <vt:lpwstr>D4.1.4</vt:lpwstr>
  </property>
</Properties>
</file>